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7" r:id="rId2"/>
    <p:sldId id="274" r:id="rId3"/>
    <p:sldId id="275" r:id="rId4"/>
    <p:sldId id="276" r:id="rId5"/>
    <p:sldId id="277" r:id="rId6"/>
    <p:sldId id="278" r:id="rId7"/>
    <p:sldId id="279" r:id="rId8"/>
    <p:sldId id="280" r:id="rId9"/>
    <p:sldId id="281" r:id="rId10"/>
    <p:sldId id="282" r:id="rId11"/>
    <p:sldId id="291" r:id="rId12"/>
    <p:sldId id="283" r:id="rId13"/>
    <p:sldId id="284" r:id="rId14"/>
    <p:sldId id="285" r:id="rId15"/>
    <p:sldId id="286" r:id="rId16"/>
    <p:sldId id="287" r:id="rId17"/>
    <p:sldId id="288" r:id="rId18"/>
    <p:sldId id="289" r:id="rId19"/>
    <p:sldId id="290" r:id="rId20"/>
    <p:sldId id="268" r:id="rId21"/>
    <p:sldId id="269" r:id="rId22"/>
    <p:sldId id="271" r:id="rId23"/>
    <p:sldId id="272" r:id="rId24"/>
    <p:sldId id="270" r:id="rId25"/>
    <p:sldId id="273" r:id="rId26"/>
    <p:sldId id="292" r:id="rId27"/>
    <p:sldId id="293"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03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E0434EB-60A3-4D28-B765-C76E0F598307}" type="datetimeFigureOut">
              <a:rPr lang="en-US"/>
              <a:pPr>
                <a:defRPr/>
              </a:pPr>
              <a:t>02/19/2011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00A6C81-6AB8-4686-9BDE-408788B1C76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smtClean="0">
                <a:cs typeface="Arial" charset="0"/>
              </a:rPr>
              <a:t>Satyanarayana</a:t>
            </a:r>
          </a:p>
        </p:txBody>
      </p:sp>
      <p:sp>
        <p:nvSpPr>
          <p:cNvPr id="15364"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cs typeface="Arial" charset="0"/>
              </a:rPr>
              <a:t>Satya.bhamidipati@gmail.com</a:t>
            </a:r>
          </a:p>
        </p:txBody>
      </p:sp>
      <p:sp>
        <p:nvSpPr>
          <p:cNvPr id="15365" name="Slide Number Placeholder 5"/>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E381CA0-ABE3-4262-9A4D-1EC7F568DE47}" type="slidenum">
              <a:rPr lang="en-US">
                <a:cs typeface="Arial" charset="0"/>
              </a:rPr>
              <a:pPr fontAlgn="base">
                <a:spcBef>
                  <a:spcPct val="0"/>
                </a:spcBef>
                <a:spcAft>
                  <a:spcPct val="0"/>
                </a:spcAft>
                <a:defRPr/>
              </a:pPr>
              <a:t>1</a:t>
            </a:fld>
            <a:endParaRPr lang="en-US">
              <a:cs typeface="Arial" charset="0"/>
            </a:endParaRPr>
          </a:p>
        </p:txBody>
      </p:sp>
      <p:sp>
        <p:nvSpPr>
          <p:cNvPr id="15366" name="Date Placeholder 6"/>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a:cs typeface="Arial" charset="0"/>
              </a:rPr>
              <a:t>Cognos 8 BI</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35F9E6C2-3998-45BC-A3A1-4B2FE96A8DAA}" type="slidenum">
              <a:rPr lang="en-US" sz="1200">
                <a:latin typeface="+mn-lt"/>
              </a:rPr>
              <a:pPr algn="r">
                <a:defRPr/>
              </a:pPr>
              <a:t>3</a:t>
            </a:fld>
            <a:endParaRPr lang="en-US" sz="1200">
              <a:latin typeface="+mn-l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1"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6EDA0B71-9590-4601-9BB6-D1C670F6A453}" type="slidenum">
              <a:rPr lang="en-US" sz="1200">
                <a:latin typeface="+mn-lt"/>
              </a:rPr>
              <a:pPr algn="r">
                <a:defRPr/>
              </a:pPr>
              <a:t>6</a:t>
            </a:fld>
            <a:endParaRPr lang="en-US" sz="1200">
              <a:latin typeface="+mn-lt"/>
            </a:endParaRPr>
          </a:p>
        </p:txBody>
      </p:sp>
      <p:sp>
        <p:nvSpPr>
          <p:cNvPr id="22532" name="Footer Placeholder 4"/>
          <p:cNvSpPr txBox="1">
            <a:spLocks noGrp="1"/>
          </p:cNvSpPr>
          <p:nvPr/>
        </p:nvSpPr>
        <p:spPr bwMode="auto">
          <a:xfrm>
            <a:off x="0" y="8685213"/>
            <a:ext cx="2971800" cy="457200"/>
          </a:xfrm>
          <a:prstGeom prst="rect">
            <a:avLst/>
          </a:prstGeom>
          <a:noFill/>
          <a:ln>
            <a:miter lim="800000"/>
            <a:headEnd/>
            <a:tailEnd/>
          </a:ln>
        </p:spPr>
        <p:txBody>
          <a:bodyPr anchor="b"/>
          <a:lstStyle/>
          <a:p>
            <a:pPr>
              <a:defRPr/>
            </a:pPr>
            <a:r>
              <a:rPr lang="en-US" sz="1200">
                <a:latin typeface="+mn-lt"/>
              </a:rPr>
              <a:t>Satya.bhamidipati@gmail.com</a:t>
            </a:r>
          </a:p>
        </p:txBody>
      </p:sp>
      <p:sp>
        <p:nvSpPr>
          <p:cNvPr id="22533" name="Header Placeholder 5"/>
          <p:cNvSpPr txBox="1">
            <a:spLocks noGrp="1"/>
          </p:cNvSpPr>
          <p:nvPr/>
        </p:nvSpPr>
        <p:spPr bwMode="auto">
          <a:xfrm>
            <a:off x="0" y="0"/>
            <a:ext cx="2971800" cy="457200"/>
          </a:xfrm>
          <a:prstGeom prst="rect">
            <a:avLst/>
          </a:prstGeom>
          <a:noFill/>
          <a:ln>
            <a:miter lim="800000"/>
            <a:headEnd/>
            <a:tailEnd/>
          </a:ln>
        </p:spPr>
        <p:txBody>
          <a:bodyPr/>
          <a:lstStyle/>
          <a:p>
            <a:pPr>
              <a:defRPr/>
            </a:pPr>
            <a:r>
              <a:rPr lang="en-US" sz="1200">
                <a:latin typeface="+mn-lt"/>
              </a:rPr>
              <a:t>Satyanarayana</a:t>
            </a:r>
          </a:p>
        </p:txBody>
      </p:sp>
      <p:sp>
        <p:nvSpPr>
          <p:cNvPr id="22534" name="Date Placeholder 6"/>
          <p:cNvSpPr txBox="1">
            <a:spLocks noGrp="1"/>
          </p:cNvSpPr>
          <p:nvPr/>
        </p:nvSpPr>
        <p:spPr bwMode="auto">
          <a:xfrm>
            <a:off x="3884613" y="0"/>
            <a:ext cx="2971800" cy="457200"/>
          </a:xfrm>
          <a:prstGeom prst="rect">
            <a:avLst/>
          </a:prstGeom>
          <a:noFill/>
          <a:ln>
            <a:miter lim="800000"/>
            <a:headEnd/>
            <a:tailEnd/>
          </a:ln>
        </p:spPr>
        <p:txBody>
          <a:bodyPr/>
          <a:lstStyle/>
          <a:p>
            <a:pPr algn="r">
              <a:defRPr/>
            </a:pPr>
            <a:r>
              <a:rPr lang="en-US" sz="1200">
                <a:latin typeface="+mn-lt"/>
              </a:rPr>
              <a:t>Cognos 8 BI</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A7D4AF-D30A-45C1-9A8B-5F2412284397}" type="slidenum">
              <a:rPr lang="en-US">
                <a:cs typeface="Arial" charset="0"/>
              </a:rPr>
              <a:pPr fontAlgn="base">
                <a:spcBef>
                  <a:spcPct val="0"/>
                </a:spcBef>
                <a:spcAft>
                  <a:spcPct val="0"/>
                </a:spcAft>
                <a:defRPr/>
              </a:pPr>
              <a:t>20</a:t>
            </a:fld>
            <a:endParaRPr lang="en-US">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CB7A095A-4D8D-431B-AB39-D9F2F4D447F5}" type="slidenum">
              <a:rPr lang="en-US" sz="1200">
                <a:latin typeface="+mn-lt"/>
              </a:rPr>
              <a:pPr algn="r">
                <a:defRPr/>
              </a:pPr>
              <a:t>21</a:t>
            </a:fld>
            <a:endParaRPr lang="en-US" sz="1200">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43456C7F-34AA-477B-AA75-803341A17127}" type="slidenum">
              <a:rPr lang="en-US" sz="1200">
                <a:latin typeface="+mn-lt"/>
              </a:rPr>
              <a:pPr algn="r">
                <a:defRPr/>
              </a:pPr>
              <a:t>22</a:t>
            </a:fld>
            <a:endParaRPr lang="en-US" sz="1200">
              <a:latin typeface="+mn-l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18CC4B8F-DD27-4668-B6EA-F6630342AF5F}" type="slidenum">
              <a:rPr lang="en-US" sz="1200">
                <a:latin typeface="+mn-lt"/>
              </a:rPr>
              <a:pPr algn="r">
                <a:defRPr/>
              </a:pPr>
              <a:t>23</a:t>
            </a:fld>
            <a:endParaRPr lang="en-US" sz="120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9046D856-C7A4-4608-9824-D4DC471C1F02}" type="slidenum">
              <a:rPr lang="en-US" sz="1200">
                <a:latin typeface="+mn-lt"/>
              </a:rPr>
              <a:pPr algn="r">
                <a:defRPr/>
              </a:pPr>
              <a:t>24</a:t>
            </a:fld>
            <a:endParaRPr lang="en-US" sz="120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0D54BA71-10B1-4EAF-94E5-D60FCD13AC12}" type="slidenum">
              <a:rPr lang="en-US" sz="1200">
                <a:latin typeface="+mn-lt"/>
              </a:rPr>
              <a:pPr algn="r">
                <a:defRPr/>
              </a:pPr>
              <a:t>25</a:t>
            </a:fld>
            <a:endParaRPr lang="en-US" sz="120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Straight Connector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Rectangle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r>
              <a:rPr lang="en-US"/>
              <a:t>+91-9922933778</a:t>
            </a:r>
          </a:p>
        </p:txBody>
      </p:sp>
      <p:sp>
        <p:nvSpPr>
          <p:cNvPr id="16" name="Footer Placeholder 16"/>
          <p:cNvSpPr>
            <a:spLocks noGrp="1"/>
          </p:cNvSpPr>
          <p:nvPr>
            <p:ph type="ftr" sz="quarter" idx="11"/>
          </p:nvPr>
        </p:nvSpPr>
        <p:spPr/>
        <p:txBody>
          <a:bodyPr/>
          <a:lstStyle>
            <a:lvl1pPr>
              <a:defRPr/>
            </a:lvl1pPr>
          </a:lstStyle>
          <a:p>
            <a:pPr>
              <a:defRPr/>
            </a:pPr>
            <a:r>
              <a:rPr lang="en-US"/>
              <a:t>Satya.bhamidipati@gmail.com</a:t>
            </a:r>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CA4A86CF-0E9B-480A-804A-6CEACED359C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+91-9922933778</a:t>
            </a:r>
          </a:p>
        </p:txBody>
      </p:sp>
      <p:sp>
        <p:nvSpPr>
          <p:cNvPr id="5" name="Footer Placeholder 4"/>
          <p:cNvSpPr>
            <a:spLocks noGrp="1"/>
          </p:cNvSpPr>
          <p:nvPr>
            <p:ph type="ftr" sz="quarter" idx="11"/>
          </p:nvPr>
        </p:nvSpPr>
        <p:spPr/>
        <p:txBody>
          <a:bodyPr/>
          <a:lstStyle>
            <a:lvl1pPr>
              <a:defRPr/>
            </a:lvl1pPr>
          </a:lstStyle>
          <a:p>
            <a:pPr>
              <a:defRPr/>
            </a:pPr>
            <a:r>
              <a:rPr lang="en-US"/>
              <a:t>Satya.bhamidipati@gmail.com</a:t>
            </a:r>
          </a:p>
        </p:txBody>
      </p:sp>
      <p:sp>
        <p:nvSpPr>
          <p:cNvPr id="6" name="Slide Number Placeholder 5"/>
          <p:cNvSpPr>
            <a:spLocks noGrp="1"/>
          </p:cNvSpPr>
          <p:nvPr>
            <p:ph type="sldNum" sz="quarter" idx="12"/>
          </p:nvPr>
        </p:nvSpPr>
        <p:spPr/>
        <p:txBody>
          <a:bodyPr/>
          <a:lstStyle>
            <a:lvl1pPr>
              <a:defRPr/>
            </a:lvl1pPr>
          </a:lstStyle>
          <a:p>
            <a:pPr>
              <a:defRPr/>
            </a:pPr>
            <a:fld id="{70B6A026-73EE-4AAF-891A-2FA95D46226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Straight Connector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Oval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3299C363-73AC-48FA-AD2E-0DC1894E596E}" type="slidenum">
              <a:rPr lang="en-US"/>
              <a:pPr>
                <a:defRPr/>
              </a:pPr>
              <a:t>‹#›</a:t>
            </a:fld>
            <a:endParaRPr lang="en-US"/>
          </a:p>
        </p:txBody>
      </p:sp>
      <p:sp>
        <p:nvSpPr>
          <p:cNvPr id="14" name="Date Placeholder 3"/>
          <p:cNvSpPr>
            <a:spLocks noGrp="1"/>
          </p:cNvSpPr>
          <p:nvPr>
            <p:ph type="dt" sz="half" idx="11"/>
          </p:nvPr>
        </p:nvSpPr>
        <p:spPr/>
        <p:txBody>
          <a:bodyPr/>
          <a:lstStyle>
            <a:lvl1pPr>
              <a:defRPr/>
            </a:lvl1pPr>
          </a:lstStyle>
          <a:p>
            <a:pPr>
              <a:defRPr/>
            </a:pPr>
            <a:r>
              <a:rPr lang="en-US"/>
              <a:t>+91-9922933778</a:t>
            </a:r>
          </a:p>
        </p:txBody>
      </p:sp>
      <p:sp>
        <p:nvSpPr>
          <p:cNvPr id="15" name="Footer Placeholder 4"/>
          <p:cNvSpPr>
            <a:spLocks noGrp="1"/>
          </p:cNvSpPr>
          <p:nvPr>
            <p:ph type="ftr" sz="quarter" idx="12"/>
          </p:nvPr>
        </p:nvSpPr>
        <p:spPr/>
        <p:txBody>
          <a:bodyPr/>
          <a:lstStyle>
            <a:lvl1pPr>
              <a:defRPr/>
            </a:lvl1pPr>
          </a:lstStyle>
          <a:p>
            <a:pPr>
              <a:defRPr/>
            </a:pPr>
            <a:r>
              <a:rPr lang="en-US"/>
              <a:t>Satya.bhamidipati@gmail.com</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+91-9922933778</a:t>
            </a:r>
          </a:p>
        </p:txBody>
      </p:sp>
      <p:sp>
        <p:nvSpPr>
          <p:cNvPr id="5" name="Footer Placeholder 4"/>
          <p:cNvSpPr>
            <a:spLocks noGrp="1"/>
          </p:cNvSpPr>
          <p:nvPr>
            <p:ph type="ftr" sz="quarter" idx="11"/>
          </p:nvPr>
        </p:nvSpPr>
        <p:spPr/>
        <p:txBody>
          <a:bodyPr/>
          <a:lstStyle>
            <a:lvl1pPr>
              <a:defRPr/>
            </a:lvl1pPr>
          </a:lstStyle>
          <a:p>
            <a:pPr>
              <a:defRPr/>
            </a:pPr>
            <a:r>
              <a:rPr lang="en-US"/>
              <a:t>Satya.bhamidipati@gmail.com</a:t>
            </a:r>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39A80A6E-EEB6-4921-B345-0ADE7C4F8FE8}"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11"/>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ctangle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Straight Connector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r>
              <a:rPr lang="en-US"/>
              <a:t>Satya.bhamidipati@gmail.com</a:t>
            </a:r>
          </a:p>
        </p:txBody>
      </p:sp>
      <p:sp>
        <p:nvSpPr>
          <p:cNvPr id="16" name="Date Placeholder 3"/>
          <p:cNvSpPr>
            <a:spLocks noGrp="1"/>
          </p:cNvSpPr>
          <p:nvPr>
            <p:ph type="dt" sz="half" idx="11"/>
          </p:nvPr>
        </p:nvSpPr>
        <p:spPr/>
        <p:txBody>
          <a:bodyPr/>
          <a:lstStyle>
            <a:lvl1pPr>
              <a:defRPr/>
            </a:lvl1pPr>
          </a:lstStyle>
          <a:p>
            <a:pPr>
              <a:defRPr/>
            </a:pPr>
            <a:r>
              <a:rPr lang="en-US"/>
              <a:t>+91-9922933778</a:t>
            </a:r>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4BE8A3D7-9246-43C4-90AF-7817BE144303}"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r>
              <a:rPr lang="en-US"/>
              <a:t>+91-9922933778</a:t>
            </a:r>
          </a:p>
        </p:txBody>
      </p:sp>
      <p:sp>
        <p:nvSpPr>
          <p:cNvPr id="7" name="Footer Placeholder 5"/>
          <p:cNvSpPr>
            <a:spLocks noGrp="1"/>
          </p:cNvSpPr>
          <p:nvPr>
            <p:ph type="ftr" sz="quarter" idx="11"/>
          </p:nvPr>
        </p:nvSpPr>
        <p:spPr/>
        <p:txBody>
          <a:bodyPr/>
          <a:lstStyle>
            <a:lvl1pPr>
              <a:defRPr/>
            </a:lvl1pPr>
          </a:lstStyle>
          <a:p>
            <a:pPr>
              <a:defRPr/>
            </a:pPr>
            <a:r>
              <a:rPr lang="en-US"/>
              <a:t>Satya.bhamidipati@gmail.com</a:t>
            </a:r>
          </a:p>
        </p:txBody>
      </p:sp>
      <p:sp>
        <p:nvSpPr>
          <p:cNvPr id="8" name="Slide Number Placeholder 6"/>
          <p:cNvSpPr>
            <a:spLocks noGrp="1"/>
          </p:cNvSpPr>
          <p:nvPr>
            <p:ph type="sldNum" sz="quarter" idx="12"/>
          </p:nvPr>
        </p:nvSpPr>
        <p:spPr/>
        <p:txBody>
          <a:bodyPr/>
          <a:lstStyle>
            <a:lvl1pPr>
              <a:defRPr/>
            </a:lvl1pPr>
          </a:lstStyle>
          <a:p>
            <a:pPr>
              <a:defRPr/>
            </a:pPr>
            <a:fld id="{F68DBE22-B42B-4FDA-A8CD-30E988E5EB2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Rectangle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Straight Connector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5" name="Rectangle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6" name="Oval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r>
              <a:rPr lang="en-US"/>
              <a:t>+91-9922933778</a:t>
            </a:r>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r>
              <a:rPr lang="en-US"/>
              <a:t>Satya.bhamidipati@gmail.com</a:t>
            </a:r>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F1CE4D78-A3E0-4A95-8A6C-A574DA2BF30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r>
              <a:rPr lang="en-US"/>
              <a:t>+91-9922933778</a:t>
            </a:r>
          </a:p>
        </p:txBody>
      </p:sp>
      <p:sp>
        <p:nvSpPr>
          <p:cNvPr id="4" name="Footer Placeholder 3"/>
          <p:cNvSpPr>
            <a:spLocks noGrp="1"/>
          </p:cNvSpPr>
          <p:nvPr>
            <p:ph type="ftr" sz="quarter" idx="11"/>
          </p:nvPr>
        </p:nvSpPr>
        <p:spPr/>
        <p:txBody>
          <a:bodyPr/>
          <a:lstStyle>
            <a:lvl1pPr>
              <a:defRPr/>
            </a:lvl1pPr>
          </a:lstStyle>
          <a:p>
            <a:pPr>
              <a:defRPr/>
            </a:pPr>
            <a:r>
              <a:rPr lang="en-US"/>
              <a:t>Satya.bhamidipati@gmail.com</a:t>
            </a:r>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162A3307-0AC4-4802-B02B-ACA2BBA95E2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3" name="Rectangle 7"/>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4"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8" name="Date Placeholder 1"/>
          <p:cNvSpPr>
            <a:spLocks noGrp="1"/>
          </p:cNvSpPr>
          <p:nvPr>
            <p:ph type="dt" sz="half" idx="10"/>
          </p:nvPr>
        </p:nvSpPr>
        <p:spPr/>
        <p:txBody>
          <a:bodyPr/>
          <a:lstStyle>
            <a:lvl1pPr>
              <a:defRPr/>
            </a:lvl1pPr>
          </a:lstStyle>
          <a:p>
            <a:pPr>
              <a:defRPr/>
            </a:pPr>
            <a:r>
              <a:rPr lang="en-US"/>
              <a:t>+91-9922933778</a:t>
            </a:r>
          </a:p>
        </p:txBody>
      </p:sp>
      <p:sp>
        <p:nvSpPr>
          <p:cNvPr id="9" name="Footer Placeholder 2"/>
          <p:cNvSpPr>
            <a:spLocks noGrp="1"/>
          </p:cNvSpPr>
          <p:nvPr>
            <p:ph type="ftr" sz="quarter" idx="11"/>
          </p:nvPr>
        </p:nvSpPr>
        <p:spPr/>
        <p:txBody>
          <a:bodyPr/>
          <a:lstStyle>
            <a:lvl1pPr>
              <a:defRPr/>
            </a:lvl1pPr>
          </a:lstStyle>
          <a:p>
            <a:pPr>
              <a:defRPr/>
            </a:pPr>
            <a:r>
              <a:rPr lang="en-US"/>
              <a:t>Satya.bhamidipati@gmail.com</a:t>
            </a:r>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D9859B0A-CA92-44AB-8C5A-1C45291F86A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Straight Connector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9F602183-259B-4CE5-9F06-D0B7280CEFBB}" type="slidenum">
              <a:rPr lang="en-US"/>
              <a:pPr>
                <a:defRPr/>
              </a:pPr>
              <a:t>‹#›</a:t>
            </a:fld>
            <a:endParaRPr lang="en-US"/>
          </a:p>
        </p:txBody>
      </p:sp>
      <p:sp>
        <p:nvSpPr>
          <p:cNvPr id="17" name="Date Placeholder 4"/>
          <p:cNvSpPr>
            <a:spLocks noGrp="1"/>
          </p:cNvSpPr>
          <p:nvPr>
            <p:ph type="dt" sz="half" idx="11"/>
          </p:nvPr>
        </p:nvSpPr>
        <p:spPr/>
        <p:txBody>
          <a:bodyPr/>
          <a:lstStyle>
            <a:lvl1pPr>
              <a:defRPr/>
            </a:lvl1pPr>
          </a:lstStyle>
          <a:p>
            <a:pPr>
              <a:defRPr/>
            </a:pPr>
            <a:r>
              <a:rPr lang="en-US"/>
              <a:t>+91-9922933778</a:t>
            </a:r>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r>
              <a:rPr lang="en-US"/>
              <a:t>Satya.bhamidipati@gmail.com</a:t>
            </a: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Rectangle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326227C5-05FD-435D-8585-3D1C06230510}" type="slidenum">
              <a:rPr lang="en-US"/>
              <a:pPr>
                <a:defRPr/>
              </a:pPr>
              <a:t>‹#›</a:t>
            </a:fld>
            <a:endParaRPr lang="en-US"/>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r>
              <a:rPr lang="en-US"/>
              <a:t>+91-9922933778</a:t>
            </a:r>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r>
              <a:rPr lang="en-US"/>
              <a:t>Satya.bhamidipati@gmail.com</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cs typeface="+mn-cs"/>
              </a:defRPr>
            </a:lvl1pPr>
          </a:lstStyle>
          <a:p>
            <a:pPr>
              <a:defRPr/>
            </a:pPr>
            <a:r>
              <a:rPr lang="en-US"/>
              <a:t>+91-9922933778</a:t>
            </a:r>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r>
              <a:rPr lang="en-US"/>
              <a:t>Satya.bhamidipati@gmail.com</a:t>
            </a: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cs typeface="+mn-cs"/>
              </a:defRPr>
            </a:lvl1pPr>
          </a:lstStyle>
          <a:p>
            <a:pPr>
              <a:defRPr/>
            </a:pPr>
            <a:fld id="{8156C882-2C85-4BB5-BFF3-5AA96F1F994A}" type="slidenum">
              <a:rPr lang="en-US"/>
              <a:pPr>
                <a:defRPr/>
              </a:pPr>
              <a:t>‹#›</a:t>
            </a:fld>
            <a:endParaRPr lang="en-US"/>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mailto:Cognos.trainer@Yahoo.com" TargetMode="External"/><Relationship Id="rId2" Type="http://schemas.openxmlformats.org/officeDocument/2006/relationships/hyperlink" Target="mailto:Cognos.trainer@gmail.com" TargetMode="Externa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hyperlink" Target="mailto:Cognos.trainer@skype.com"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7.xml"/><Relationship Id="rId5" Type="http://schemas.openxmlformats.org/officeDocument/2006/relationships/image" Target="../media/image9.wmf"/><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Date Placeholder 4"/>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smtClean="0">
                <a:latin typeface="Verdana" pitchFamily="34" charset="0"/>
                <a:cs typeface="Arial" charset="0"/>
              </a:rPr>
              <a:t>+91-8095001166</a:t>
            </a:r>
          </a:p>
        </p:txBody>
      </p:sp>
      <p:sp>
        <p:nvSpPr>
          <p:cNvPr id="14338" name="Footer Placeholder 1"/>
          <p:cNvSpPr>
            <a:spLocks noGrp="1"/>
          </p:cNvSpPr>
          <p:nvPr>
            <p:ph type="ftr" sz="quarter" idx="11"/>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smtClean="0">
                <a:cs typeface="Arial" charset="0"/>
              </a:rPr>
              <a:t>Cognos.trainer@gmail.com</a:t>
            </a:r>
          </a:p>
        </p:txBody>
      </p:sp>
      <p:sp>
        <p:nvSpPr>
          <p:cNvPr id="14339" name="WordArt 11"/>
          <p:cNvSpPr>
            <a:spLocks noChangeArrowheads="1" noChangeShapeType="1" noTextEdit="1"/>
          </p:cNvSpPr>
          <p:nvPr/>
        </p:nvSpPr>
        <p:spPr bwMode="auto">
          <a:xfrm>
            <a:off x="5029200" y="4038600"/>
            <a:ext cx="3352800" cy="990600"/>
          </a:xfrm>
          <a:prstGeom prst="rect">
            <a:avLst/>
          </a:prstGeom>
        </p:spPr>
        <p:txBody>
          <a:bodyPr wrap="none" fromWordArt="1">
            <a:prstTxWarp prst="textPlain">
              <a:avLst>
                <a:gd name="adj" fmla="val 50000"/>
              </a:avLst>
            </a:prstTxWarp>
          </a:bodyPr>
          <a:lstStyle/>
          <a:p>
            <a:r>
              <a:rPr lang="en-US" kern="10">
                <a:ln w="9525">
                  <a:noFill/>
                  <a:round/>
                  <a:headEnd/>
                  <a:tailEnd/>
                </a:ln>
                <a:solidFill>
                  <a:srgbClr val="993300"/>
                </a:solidFill>
                <a:effectLst>
                  <a:outerShdw dist="45791" dir="2021404" algn="ctr" rotWithShape="0">
                    <a:srgbClr val="B2B2B2">
                      <a:alpha val="79999"/>
                    </a:srgbClr>
                  </a:outerShdw>
                </a:effectLst>
                <a:latin typeface="Times New Roman"/>
                <a:cs typeface="Times New Roman"/>
              </a:rPr>
              <a:t>Satya</a:t>
            </a:r>
          </a:p>
          <a:p>
            <a:r>
              <a:rPr lang="en-US" kern="10">
                <a:ln w="9525">
                  <a:noFill/>
                  <a:round/>
                  <a:headEnd/>
                  <a:tailEnd/>
                </a:ln>
                <a:solidFill>
                  <a:srgbClr val="993300"/>
                </a:solidFill>
                <a:effectLst>
                  <a:outerShdw dist="45791" dir="2021404" algn="ctr" rotWithShape="0">
                    <a:srgbClr val="B2B2B2">
                      <a:alpha val="79999"/>
                    </a:srgbClr>
                  </a:outerShdw>
                </a:effectLst>
                <a:latin typeface="Times New Roman"/>
                <a:cs typeface="Times New Roman"/>
              </a:rPr>
              <a:t>Mobile: +91-8095001166</a:t>
            </a:r>
          </a:p>
          <a:p>
            <a:r>
              <a:rPr lang="en-US" kern="10">
                <a:ln w="9525">
                  <a:noFill/>
                  <a:round/>
                  <a:headEnd/>
                  <a:tailEnd/>
                </a:ln>
                <a:solidFill>
                  <a:srgbClr val="993300"/>
                </a:solidFill>
                <a:effectLst>
                  <a:outerShdw dist="45791" dir="2021404" algn="ctr" rotWithShape="0">
                    <a:srgbClr val="B2B2B2">
                      <a:alpha val="79999"/>
                    </a:srgbClr>
                  </a:outerShdw>
                </a:effectLst>
                <a:latin typeface="Times New Roman"/>
                <a:cs typeface="Times New Roman"/>
              </a:rPr>
              <a:t>Email:Cognos.trainer@gmail.com</a:t>
            </a:r>
          </a:p>
          <a:p>
            <a:r>
              <a:rPr lang="en-US" kern="10">
                <a:ln w="9525">
                  <a:noFill/>
                  <a:round/>
                  <a:headEnd/>
                  <a:tailEnd/>
                </a:ln>
                <a:solidFill>
                  <a:srgbClr val="993300"/>
                </a:solidFill>
                <a:effectLst>
                  <a:outerShdw dist="45791" dir="2021404" algn="ctr" rotWithShape="0">
                    <a:srgbClr val="B2B2B2">
                      <a:alpha val="79999"/>
                    </a:srgbClr>
                  </a:outerShdw>
                </a:effectLst>
                <a:latin typeface="Times New Roman"/>
                <a:cs typeface="Times New Roman"/>
              </a:rPr>
              <a:t>Skype:Cognos.trainer@skype.com</a:t>
            </a:r>
          </a:p>
        </p:txBody>
      </p:sp>
      <p:sp>
        <p:nvSpPr>
          <p:cNvPr id="14340" name="WordArt 8"/>
          <p:cNvSpPr>
            <a:spLocks noChangeArrowheads="1" noChangeShapeType="1" noTextEdit="1"/>
          </p:cNvSpPr>
          <p:nvPr/>
        </p:nvSpPr>
        <p:spPr bwMode="auto">
          <a:xfrm>
            <a:off x="2133600" y="2362200"/>
            <a:ext cx="4495800" cy="1428750"/>
          </a:xfrm>
          <a:prstGeom prst="rect">
            <a:avLst/>
          </a:prstGeom>
        </p:spPr>
        <p:txBody>
          <a:bodyPr wrap="none" fromWordArt="1">
            <a:prstTxWarp prst="textPlain">
              <a:avLst>
                <a:gd name="adj" fmla="val 50000"/>
              </a:avLst>
            </a:prstTxWarp>
          </a:bodyPr>
          <a:lstStyle/>
          <a:p>
            <a:pPr algn="ctr"/>
            <a:r>
              <a:rPr lang="en-US" sz="3600" kern="10">
                <a:ln w="12700">
                  <a:solidFill>
                    <a:schemeClr val="hlink"/>
                  </a:solidFill>
                  <a:round/>
                  <a:headEnd/>
                  <a:tailEnd/>
                </a:ln>
                <a:solidFill>
                  <a:srgbClr val="B2B2B2">
                    <a:alpha val="50195"/>
                  </a:srgbClr>
                </a:solidFill>
                <a:effectLst>
                  <a:outerShdw dist="45791" dir="2021404" algn="ctr" rotWithShape="0">
                    <a:srgbClr val="9999FF"/>
                  </a:outerShdw>
                </a:effectLst>
                <a:latin typeface="Arial Black"/>
              </a:rPr>
              <a:t>Cognos 10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ChangeArrowheads="1"/>
          </p:cNvSpPr>
          <p:nvPr/>
        </p:nvSpPr>
        <p:spPr bwMode="auto">
          <a:xfrm>
            <a:off x="1084263" y="228600"/>
            <a:ext cx="7091362" cy="549275"/>
          </a:xfrm>
          <a:prstGeom prst="rect">
            <a:avLst/>
          </a:prstGeom>
          <a:noFill/>
          <a:ln w="9525">
            <a:noFill/>
            <a:miter lim="800000"/>
            <a:headEnd/>
            <a:tailEnd/>
          </a:ln>
        </p:spPr>
        <p:txBody>
          <a:bodyPr wrap="none">
            <a:spAutoFit/>
          </a:bodyPr>
          <a:lstStyle/>
          <a:p>
            <a:pPr algn="ctr"/>
            <a:r>
              <a:rPr lang="en-US" sz="3000" b="1">
                <a:solidFill>
                  <a:srgbClr val="A50021"/>
                </a:solidFill>
                <a:latin typeface="Verdana" pitchFamily="34" charset="0"/>
              </a:rPr>
              <a:t>Applications: Cognos 10 Servers</a:t>
            </a:r>
          </a:p>
        </p:txBody>
      </p:sp>
      <p:sp>
        <p:nvSpPr>
          <p:cNvPr id="26626" name="Rectangle 3"/>
          <p:cNvSpPr>
            <a:spLocks noChangeArrowheads="1"/>
          </p:cNvSpPr>
          <p:nvPr/>
        </p:nvSpPr>
        <p:spPr bwMode="auto">
          <a:xfrm>
            <a:off x="228600" y="914400"/>
            <a:ext cx="8686800" cy="5584825"/>
          </a:xfrm>
          <a:prstGeom prst="rect">
            <a:avLst/>
          </a:prstGeom>
          <a:noFill/>
          <a:ln w="9525">
            <a:noFill/>
            <a:miter lim="800000"/>
            <a:headEnd/>
            <a:tailEnd/>
          </a:ln>
        </p:spPr>
        <p:txBody>
          <a:bodyPr>
            <a:spAutoFit/>
          </a:bodyPr>
          <a:lstStyle/>
          <a:p>
            <a:r>
              <a:rPr lang="en-US">
                <a:latin typeface="Verdana" pitchFamily="34" charset="0"/>
              </a:rPr>
              <a:t>The Cognos 10 applications tier contains one or more Cognos 10 servers. A Cognos 10 server runs requests, such as reports, analyses, and queries, that are forwarded by a gateway.</a:t>
            </a:r>
          </a:p>
          <a:p>
            <a:endParaRPr lang="en-US" b="1">
              <a:latin typeface="Verdana" pitchFamily="34" charset="0"/>
            </a:endParaRPr>
          </a:p>
          <a:p>
            <a:r>
              <a:rPr lang="en-US" b="1">
                <a:latin typeface="Verdana" pitchFamily="34" charset="0"/>
              </a:rPr>
              <a:t>Cognos 10 Servers includes</a:t>
            </a:r>
          </a:p>
          <a:p>
            <a:endParaRPr lang="en-US">
              <a:latin typeface="Verdana" pitchFamily="34" charset="0"/>
            </a:endParaRPr>
          </a:p>
          <a:p>
            <a:pPr>
              <a:buFontTx/>
              <a:buChar char="•"/>
            </a:pPr>
            <a:r>
              <a:rPr lang="en-US">
                <a:latin typeface="Verdana" pitchFamily="34" charset="0"/>
              </a:rPr>
              <a:t>Dispatcher</a:t>
            </a:r>
          </a:p>
          <a:p>
            <a:pPr>
              <a:buFontTx/>
              <a:buChar char="•"/>
            </a:pPr>
            <a:r>
              <a:rPr lang="en-US">
                <a:latin typeface="Verdana" pitchFamily="34" charset="0"/>
              </a:rPr>
              <a:t>Content Manager</a:t>
            </a:r>
          </a:p>
          <a:p>
            <a:endParaRPr lang="en-US">
              <a:latin typeface="Verdana" pitchFamily="34" charset="0"/>
            </a:endParaRPr>
          </a:p>
          <a:p>
            <a:r>
              <a:rPr lang="en-US" b="1">
                <a:latin typeface="Verdana" pitchFamily="34" charset="0"/>
              </a:rPr>
              <a:t>Dispatcher</a:t>
            </a:r>
          </a:p>
          <a:p>
            <a:r>
              <a:rPr lang="en-US">
                <a:latin typeface="Verdana" pitchFamily="34" charset="0"/>
              </a:rPr>
              <a:t>The dispatcher starts all Cognos 10 services configured and enabled on a computer, and routes requests.</a:t>
            </a:r>
          </a:p>
          <a:p>
            <a:endParaRPr lang="en-US">
              <a:latin typeface="Verdana" pitchFamily="34" charset="0"/>
            </a:endParaRPr>
          </a:p>
          <a:p>
            <a:r>
              <a:rPr lang="en-US" b="1">
                <a:latin typeface="Verdana" pitchFamily="34" charset="0"/>
              </a:rPr>
              <a:t>Content Manager</a:t>
            </a:r>
          </a:p>
          <a:p>
            <a:r>
              <a:rPr lang="en-US">
                <a:latin typeface="Verdana" pitchFamily="34" charset="0"/>
              </a:rPr>
              <a:t>Content Manager is the Cognos 10 service that manages the storage of customer application data, including security, configuration data, models, metrics, report specifications, and report output. Content Manager is needed to publish models, retrieve or store report specifications, manage scheduling information, and manage the Cognos namespace.</a:t>
            </a:r>
          </a:p>
          <a:p>
            <a:endParaRPr lang="en-US">
              <a:latin typeface="Georgia" pitchFamily="18" charset="0"/>
            </a:endParaRPr>
          </a:p>
        </p:txBody>
      </p:sp>
      <p:sp>
        <p:nvSpPr>
          <p:cNvPr id="26627"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26628"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ChangeArrowheads="1"/>
          </p:cNvSpPr>
          <p:nvPr/>
        </p:nvSpPr>
        <p:spPr bwMode="auto">
          <a:xfrm>
            <a:off x="1084263" y="228600"/>
            <a:ext cx="7091362" cy="549275"/>
          </a:xfrm>
          <a:prstGeom prst="rect">
            <a:avLst/>
          </a:prstGeom>
          <a:noFill/>
          <a:ln w="9525">
            <a:noFill/>
            <a:miter lim="800000"/>
            <a:headEnd/>
            <a:tailEnd/>
          </a:ln>
        </p:spPr>
        <p:txBody>
          <a:bodyPr wrap="none">
            <a:spAutoFit/>
          </a:bodyPr>
          <a:lstStyle/>
          <a:p>
            <a:pPr algn="ctr"/>
            <a:r>
              <a:rPr lang="en-US" sz="3000" b="1">
                <a:solidFill>
                  <a:srgbClr val="A50021"/>
                </a:solidFill>
                <a:latin typeface="Verdana" pitchFamily="34" charset="0"/>
              </a:rPr>
              <a:t>Applications: Cognos 10 Servers</a:t>
            </a:r>
          </a:p>
        </p:txBody>
      </p:sp>
      <p:sp>
        <p:nvSpPr>
          <p:cNvPr id="27650" name="Rectangle 3"/>
          <p:cNvSpPr>
            <a:spLocks noChangeArrowheads="1"/>
          </p:cNvSpPr>
          <p:nvPr/>
        </p:nvSpPr>
        <p:spPr bwMode="auto">
          <a:xfrm>
            <a:off x="228600" y="914400"/>
            <a:ext cx="8686800" cy="5310188"/>
          </a:xfrm>
          <a:prstGeom prst="rect">
            <a:avLst/>
          </a:prstGeom>
          <a:noFill/>
          <a:ln w="9525">
            <a:noFill/>
            <a:miter lim="800000"/>
            <a:headEnd/>
            <a:tailEnd/>
          </a:ln>
        </p:spPr>
        <p:txBody>
          <a:bodyPr>
            <a:spAutoFit/>
          </a:bodyPr>
          <a:lstStyle/>
          <a:p>
            <a:r>
              <a:rPr lang="en-US" b="1"/>
              <a:t>Cognos 10 services</a:t>
            </a:r>
          </a:p>
          <a:p>
            <a:endParaRPr lang="en-US" b="1"/>
          </a:p>
          <a:p>
            <a:pPr>
              <a:buFontTx/>
              <a:buChar char="•"/>
            </a:pPr>
            <a:r>
              <a:rPr lang="en-US"/>
              <a:t>  Agent service				Migration service</a:t>
            </a:r>
          </a:p>
          <a:p>
            <a:pPr>
              <a:buFontTx/>
              <a:buChar char="•"/>
            </a:pPr>
            <a:r>
              <a:rPr lang="en-US"/>
              <a:t>  Annotation service			Monitor service</a:t>
            </a:r>
          </a:p>
          <a:p>
            <a:pPr>
              <a:buFontTx/>
              <a:buChar char="•"/>
            </a:pPr>
            <a:r>
              <a:rPr lang="en-US"/>
              <a:t>  Batch report service			Metric Studio service</a:t>
            </a:r>
          </a:p>
          <a:p>
            <a:pPr>
              <a:buFontTx/>
              <a:buChar char="•"/>
            </a:pPr>
            <a:r>
              <a:rPr lang="en-US"/>
              <a:t>  Content Manager cache service		Planning data service</a:t>
            </a:r>
          </a:p>
          <a:p>
            <a:pPr>
              <a:buFontTx/>
              <a:buChar char="•"/>
            </a:pPr>
            <a:r>
              <a:rPr lang="en-US"/>
              <a:t>  Content Manager service		Planning job service</a:t>
            </a:r>
          </a:p>
          <a:p>
            <a:pPr>
              <a:buFontTx/>
              <a:buChar char="•"/>
            </a:pPr>
            <a:r>
              <a:rPr lang="en-US"/>
              <a:t>  Data movement service			Planning web service</a:t>
            </a:r>
          </a:p>
          <a:p>
            <a:pPr>
              <a:buFontTx/>
              <a:buChar char="•"/>
            </a:pPr>
            <a:r>
              <a:rPr lang="en-US"/>
              <a:t>  Delivery service				PowerPlay service</a:t>
            </a:r>
          </a:p>
          <a:p>
            <a:pPr>
              <a:buFontTx/>
              <a:buChar char="•"/>
            </a:pPr>
            <a:r>
              <a:rPr lang="en-US"/>
              <a:t>  Event management service		Presentation service</a:t>
            </a:r>
          </a:p>
          <a:p>
            <a:pPr>
              <a:buFontTx/>
              <a:buChar char="•"/>
            </a:pPr>
            <a:r>
              <a:rPr lang="en-US"/>
              <a:t>  Graphics service			Query service</a:t>
            </a:r>
          </a:p>
          <a:p>
            <a:pPr>
              <a:buFontTx/>
              <a:buChar char="•"/>
            </a:pPr>
            <a:r>
              <a:rPr lang="en-US"/>
              <a:t>  Human task service			Report data service</a:t>
            </a:r>
          </a:p>
          <a:p>
            <a:pPr>
              <a:buFontTx/>
              <a:buChar char="•"/>
            </a:pPr>
            <a:r>
              <a:rPr lang="en-US"/>
              <a:t>  Index data service			Report service</a:t>
            </a:r>
          </a:p>
          <a:p>
            <a:pPr>
              <a:buFontTx/>
              <a:buChar char="•"/>
            </a:pPr>
            <a:r>
              <a:rPr lang="en-US"/>
              <a:t>  Index search service			System service</a:t>
            </a:r>
          </a:p>
          <a:p>
            <a:pPr>
              <a:buFontTx/>
              <a:buChar char="•"/>
            </a:pPr>
            <a:r>
              <a:rPr lang="en-US"/>
              <a:t>  Index update service</a:t>
            </a:r>
          </a:p>
          <a:p>
            <a:pPr>
              <a:buFontTx/>
              <a:buChar char="•"/>
            </a:pPr>
            <a:r>
              <a:rPr lang="en-US"/>
              <a:t>  Job service</a:t>
            </a:r>
          </a:p>
          <a:p>
            <a:pPr>
              <a:buFontTx/>
              <a:buChar char="•"/>
            </a:pPr>
            <a:r>
              <a:rPr lang="en-US"/>
              <a:t>  Log service</a:t>
            </a:r>
          </a:p>
          <a:p>
            <a:pPr>
              <a:buFontTx/>
              <a:buChar char="•"/>
            </a:pPr>
            <a:r>
              <a:rPr lang="en-US"/>
              <a:t>  Metadata service</a:t>
            </a:r>
          </a:p>
          <a:p>
            <a:pPr>
              <a:buFontTx/>
              <a:buChar char="•"/>
            </a:pPr>
            <a:r>
              <a:rPr lang="en-US"/>
              <a:t>  Planning administration console service</a:t>
            </a:r>
          </a:p>
        </p:txBody>
      </p:sp>
      <p:sp>
        <p:nvSpPr>
          <p:cNvPr id="27651"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27652"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57"/>
          <p:cNvSpPr txBox="1">
            <a:spLocks noChangeArrowheads="1"/>
          </p:cNvSpPr>
          <p:nvPr/>
        </p:nvSpPr>
        <p:spPr bwMode="auto">
          <a:xfrm>
            <a:off x="1676400" y="1524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Tier 2: Dispatcher</a:t>
            </a:r>
          </a:p>
        </p:txBody>
      </p:sp>
      <p:sp>
        <p:nvSpPr>
          <p:cNvPr id="28674" name="Rectangle 6"/>
          <p:cNvSpPr>
            <a:spLocks noChangeArrowheads="1"/>
          </p:cNvSpPr>
          <p:nvPr/>
        </p:nvSpPr>
        <p:spPr bwMode="auto">
          <a:xfrm>
            <a:off x="304800" y="990600"/>
            <a:ext cx="8534400" cy="3097213"/>
          </a:xfrm>
          <a:prstGeom prst="rect">
            <a:avLst/>
          </a:prstGeom>
          <a:noFill/>
          <a:ln w="9525">
            <a:noFill/>
            <a:miter lim="800000"/>
            <a:headEnd/>
            <a:tailEnd/>
          </a:ln>
        </p:spPr>
        <p:txBody>
          <a:bodyPr lIns="60972" tIns="30486" rIns="60972" bIns="30486"/>
          <a:lstStyle/>
          <a:p>
            <a:pPr marL="273050" indent="-273050">
              <a:spcBef>
                <a:spcPct val="20000"/>
              </a:spcBef>
              <a:buClr>
                <a:schemeClr val="accent1"/>
              </a:buClr>
              <a:buSzPct val="85000"/>
              <a:buFont typeface="Wingdings 2" pitchFamily="18" charset="2"/>
              <a:buChar char=""/>
            </a:pPr>
            <a:r>
              <a:rPr lang="en-US" sz="2300">
                <a:latin typeface="Georgia" pitchFamily="18" charset="0"/>
              </a:rPr>
              <a:t>Java Servlet running on Tomcat (OOTB)</a:t>
            </a:r>
          </a:p>
          <a:p>
            <a:pPr marL="547688" lvl="1" indent="-273050">
              <a:spcBef>
                <a:spcPct val="20000"/>
              </a:spcBef>
              <a:buClr>
                <a:schemeClr val="accent2"/>
              </a:buClr>
              <a:buSzPct val="70000"/>
              <a:buFont typeface="Wingdings" pitchFamily="2" charset="2"/>
              <a:buChar char=""/>
            </a:pPr>
            <a:r>
              <a:rPr lang="en-US" sz="2000">
                <a:solidFill>
                  <a:schemeClr val="tx2"/>
                </a:solidFill>
                <a:latin typeface="Georgia" pitchFamily="18" charset="0"/>
              </a:rPr>
              <a:t>Load balancing and request delivery</a:t>
            </a:r>
          </a:p>
          <a:p>
            <a:pPr marL="547688" lvl="1" indent="-273050">
              <a:spcBef>
                <a:spcPct val="20000"/>
              </a:spcBef>
              <a:buClr>
                <a:schemeClr val="accent2"/>
              </a:buClr>
              <a:buSzPct val="70000"/>
              <a:buFont typeface="Wingdings" pitchFamily="2" charset="2"/>
              <a:buChar char=""/>
            </a:pPr>
            <a:r>
              <a:rPr lang="en-US" sz="2000">
                <a:solidFill>
                  <a:schemeClr val="tx2"/>
                </a:solidFill>
                <a:latin typeface="Georgia" pitchFamily="18" charset="0"/>
              </a:rPr>
              <a:t>Main entry point for inbound requests from web server gateway</a:t>
            </a:r>
          </a:p>
          <a:p>
            <a:pPr marL="273050" indent="-273050">
              <a:spcBef>
                <a:spcPct val="20000"/>
              </a:spcBef>
              <a:buClr>
                <a:schemeClr val="accent1"/>
              </a:buClr>
              <a:buSzPct val="85000"/>
              <a:buFont typeface="Wingdings 2" pitchFamily="18" charset="2"/>
              <a:buChar char=""/>
            </a:pPr>
            <a:r>
              <a:rPr lang="en-US" sz="2300">
                <a:latin typeface="Georgia" pitchFamily="18" charset="0"/>
              </a:rPr>
              <a:t>Load balancing </a:t>
            </a:r>
          </a:p>
          <a:p>
            <a:pPr marL="547688" lvl="1" indent="-273050">
              <a:spcBef>
                <a:spcPct val="20000"/>
              </a:spcBef>
              <a:buClr>
                <a:schemeClr val="accent2"/>
              </a:buClr>
              <a:buSzPct val="70000"/>
              <a:buFont typeface="Wingdings" pitchFamily="2" charset="2"/>
              <a:buChar char=""/>
            </a:pPr>
            <a:r>
              <a:rPr lang="en-US" sz="2000">
                <a:solidFill>
                  <a:schemeClr val="tx2"/>
                </a:solidFill>
                <a:latin typeface="Georgia" pitchFamily="18" charset="0"/>
              </a:rPr>
              <a:t>Redirect requests to other dispatchers</a:t>
            </a:r>
          </a:p>
          <a:p>
            <a:pPr marL="273050" indent="-273050">
              <a:spcBef>
                <a:spcPct val="20000"/>
              </a:spcBef>
              <a:buClr>
                <a:schemeClr val="accent1"/>
              </a:buClr>
              <a:buSzPct val="85000"/>
              <a:buFont typeface="Wingdings 2" pitchFamily="18" charset="2"/>
              <a:buChar char=""/>
            </a:pPr>
            <a:r>
              <a:rPr lang="en-US" sz="2300">
                <a:latin typeface="Georgia" pitchFamily="18" charset="0"/>
              </a:rPr>
              <a:t>Request delivery</a:t>
            </a:r>
          </a:p>
          <a:p>
            <a:pPr marL="547688" lvl="1" indent="-273050">
              <a:spcBef>
                <a:spcPct val="20000"/>
              </a:spcBef>
              <a:buClr>
                <a:schemeClr val="accent2"/>
              </a:buClr>
              <a:buSzPct val="70000"/>
              <a:buFont typeface="Wingdings" pitchFamily="2" charset="2"/>
              <a:buChar char=""/>
            </a:pPr>
            <a:r>
              <a:rPr lang="en-US" sz="2000">
                <a:solidFill>
                  <a:schemeClr val="tx2"/>
                </a:solidFill>
                <a:latin typeface="Georgia" pitchFamily="18" charset="0"/>
              </a:rPr>
              <a:t>Determines which service performs the request </a:t>
            </a:r>
          </a:p>
        </p:txBody>
      </p:sp>
      <p:sp>
        <p:nvSpPr>
          <p:cNvPr id="28675" name="Footer Placeholder 1"/>
          <p:cNvSpPr txBox="1">
            <a:spLocks noGrp="1"/>
          </p:cNvSpPr>
          <p:nvPr/>
        </p:nvSpPr>
        <p:spPr bwMode="auto">
          <a:xfrm>
            <a:off x="304800" y="6415088"/>
            <a:ext cx="3581400" cy="366712"/>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28676"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116"/>
          <p:cNvSpPr txBox="1">
            <a:spLocks noChangeArrowheads="1"/>
          </p:cNvSpPr>
          <p:nvPr/>
        </p:nvSpPr>
        <p:spPr bwMode="auto">
          <a:xfrm>
            <a:off x="1219200" y="228600"/>
            <a:ext cx="6851650" cy="762000"/>
          </a:xfrm>
          <a:prstGeom prst="rect">
            <a:avLst/>
          </a:prstGeom>
          <a:noFill/>
          <a:ln w="9525">
            <a:noFill/>
            <a:miter lim="800000"/>
            <a:headEnd/>
            <a:tailEnd/>
          </a:ln>
        </p:spPr>
        <p:txBody>
          <a:bodyPr/>
          <a:lstStyle/>
          <a:p>
            <a:pPr algn="ctr"/>
            <a:r>
              <a:rPr lang="en-US" sz="3000" b="1">
                <a:solidFill>
                  <a:srgbClr val="A50021"/>
                </a:solidFill>
                <a:latin typeface="Verdana" pitchFamily="34" charset="0"/>
              </a:rPr>
              <a:t>Tier 2: Dispatcher - Request</a:t>
            </a:r>
          </a:p>
        </p:txBody>
      </p:sp>
      <p:pic>
        <p:nvPicPr>
          <p:cNvPr id="29698" name="Picture 2"/>
          <p:cNvPicPr>
            <a:picLocks noChangeAspect="1" noChangeArrowheads="1"/>
          </p:cNvPicPr>
          <p:nvPr/>
        </p:nvPicPr>
        <p:blipFill>
          <a:blip r:embed="rId2"/>
          <a:srcRect/>
          <a:stretch>
            <a:fillRect/>
          </a:stretch>
        </p:blipFill>
        <p:spPr bwMode="auto">
          <a:xfrm>
            <a:off x="457200" y="990600"/>
            <a:ext cx="8153400" cy="5181600"/>
          </a:xfrm>
          <a:prstGeom prst="rect">
            <a:avLst/>
          </a:prstGeom>
          <a:noFill/>
          <a:ln w="9525">
            <a:noFill/>
            <a:miter lim="800000"/>
            <a:headEnd/>
            <a:tailEnd/>
          </a:ln>
        </p:spPr>
      </p:pic>
      <p:sp>
        <p:nvSpPr>
          <p:cNvPr id="29699"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29700"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122"/>
          <p:cNvSpPr txBox="1">
            <a:spLocks noChangeArrowheads="1"/>
          </p:cNvSpPr>
          <p:nvPr/>
        </p:nvSpPr>
        <p:spPr bwMode="auto">
          <a:xfrm>
            <a:off x="457200" y="228600"/>
            <a:ext cx="8070850" cy="762000"/>
          </a:xfrm>
          <a:prstGeom prst="rect">
            <a:avLst/>
          </a:prstGeom>
          <a:noFill/>
          <a:ln w="9525">
            <a:noFill/>
            <a:miter lim="800000"/>
            <a:headEnd/>
            <a:tailEnd/>
          </a:ln>
        </p:spPr>
        <p:txBody>
          <a:bodyPr/>
          <a:lstStyle/>
          <a:p>
            <a:pPr algn="ctr"/>
            <a:r>
              <a:rPr lang="en-US" sz="3000" b="1">
                <a:solidFill>
                  <a:srgbClr val="A50021"/>
                </a:solidFill>
                <a:latin typeface="Verdana" pitchFamily="34" charset="0"/>
              </a:rPr>
              <a:t>Tier 2: Dispatcher - Load Balance</a:t>
            </a:r>
          </a:p>
        </p:txBody>
      </p:sp>
      <p:pic>
        <p:nvPicPr>
          <p:cNvPr id="30722" name="Picture 2"/>
          <p:cNvPicPr>
            <a:picLocks noChangeAspect="1" noChangeArrowheads="1"/>
          </p:cNvPicPr>
          <p:nvPr/>
        </p:nvPicPr>
        <p:blipFill>
          <a:blip r:embed="rId2"/>
          <a:srcRect/>
          <a:stretch>
            <a:fillRect/>
          </a:stretch>
        </p:blipFill>
        <p:spPr bwMode="auto">
          <a:xfrm>
            <a:off x="228600" y="990600"/>
            <a:ext cx="8458200" cy="5257800"/>
          </a:xfrm>
          <a:prstGeom prst="rect">
            <a:avLst/>
          </a:prstGeom>
          <a:noFill/>
          <a:ln w="9525">
            <a:noFill/>
            <a:miter lim="800000"/>
            <a:headEnd/>
            <a:tailEnd/>
          </a:ln>
        </p:spPr>
      </p:pic>
      <p:sp>
        <p:nvSpPr>
          <p:cNvPr id="30723"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30724"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122"/>
          <p:cNvSpPr txBox="1">
            <a:spLocks noChangeArrowheads="1"/>
          </p:cNvSpPr>
          <p:nvPr/>
        </p:nvSpPr>
        <p:spPr bwMode="auto">
          <a:xfrm>
            <a:off x="457200" y="228600"/>
            <a:ext cx="8070850" cy="762000"/>
          </a:xfrm>
          <a:prstGeom prst="rect">
            <a:avLst/>
          </a:prstGeom>
          <a:noFill/>
          <a:ln w="9525">
            <a:noFill/>
            <a:miter lim="800000"/>
            <a:headEnd/>
            <a:tailEnd/>
          </a:ln>
        </p:spPr>
        <p:txBody>
          <a:bodyPr/>
          <a:lstStyle/>
          <a:p>
            <a:pPr algn="ctr"/>
            <a:r>
              <a:rPr lang="en-US" sz="3000" b="1">
                <a:solidFill>
                  <a:srgbClr val="A50021"/>
                </a:solidFill>
                <a:latin typeface="Verdana" pitchFamily="34" charset="0"/>
              </a:rPr>
              <a:t>Tier 2: Administration Scheduling and Notification</a:t>
            </a:r>
          </a:p>
        </p:txBody>
      </p:sp>
      <p:pic>
        <p:nvPicPr>
          <p:cNvPr id="31746" name="Picture 32"/>
          <p:cNvPicPr>
            <a:picLocks noChangeAspect="1" noChangeArrowheads="1"/>
          </p:cNvPicPr>
          <p:nvPr/>
        </p:nvPicPr>
        <p:blipFill>
          <a:blip r:embed="rId2"/>
          <a:srcRect/>
          <a:stretch>
            <a:fillRect/>
          </a:stretch>
        </p:blipFill>
        <p:spPr bwMode="auto">
          <a:xfrm>
            <a:off x="533400" y="1295400"/>
            <a:ext cx="8305800" cy="4564063"/>
          </a:xfrm>
          <a:prstGeom prst="rect">
            <a:avLst/>
          </a:prstGeom>
          <a:noFill/>
          <a:ln w="9525">
            <a:noFill/>
            <a:miter lim="800000"/>
            <a:headEnd/>
            <a:tailEnd/>
          </a:ln>
        </p:spPr>
      </p:pic>
      <p:sp>
        <p:nvSpPr>
          <p:cNvPr id="31747"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31748"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122"/>
          <p:cNvSpPr txBox="1">
            <a:spLocks noChangeArrowheads="1"/>
          </p:cNvSpPr>
          <p:nvPr/>
        </p:nvSpPr>
        <p:spPr bwMode="auto">
          <a:xfrm>
            <a:off x="457200" y="228600"/>
            <a:ext cx="8070850" cy="762000"/>
          </a:xfrm>
          <a:prstGeom prst="rect">
            <a:avLst/>
          </a:prstGeom>
          <a:noFill/>
          <a:ln w="9525">
            <a:noFill/>
            <a:miter lim="800000"/>
            <a:headEnd/>
            <a:tailEnd/>
          </a:ln>
        </p:spPr>
        <p:txBody>
          <a:bodyPr/>
          <a:lstStyle/>
          <a:p>
            <a:pPr algn="ctr"/>
            <a:r>
              <a:rPr lang="en-US" sz="3000" b="1">
                <a:solidFill>
                  <a:srgbClr val="A50021"/>
                </a:solidFill>
                <a:latin typeface="Verdana" pitchFamily="34" charset="0"/>
              </a:rPr>
              <a:t>Tier 2: Report</a:t>
            </a:r>
          </a:p>
        </p:txBody>
      </p:sp>
      <p:pic>
        <p:nvPicPr>
          <p:cNvPr id="32770" name="Picture 6"/>
          <p:cNvPicPr>
            <a:picLocks noChangeAspect="1" noChangeArrowheads="1"/>
          </p:cNvPicPr>
          <p:nvPr/>
        </p:nvPicPr>
        <p:blipFill>
          <a:blip r:embed="rId2"/>
          <a:srcRect/>
          <a:stretch>
            <a:fillRect/>
          </a:stretch>
        </p:blipFill>
        <p:spPr bwMode="auto">
          <a:xfrm>
            <a:off x="609600" y="838200"/>
            <a:ext cx="8077200" cy="5181600"/>
          </a:xfrm>
          <a:prstGeom prst="rect">
            <a:avLst/>
          </a:prstGeom>
          <a:noFill/>
          <a:ln w="9525">
            <a:noFill/>
            <a:miter lim="800000"/>
            <a:headEnd/>
            <a:tailEnd/>
          </a:ln>
        </p:spPr>
      </p:pic>
      <p:sp>
        <p:nvSpPr>
          <p:cNvPr id="32771"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32772"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122"/>
          <p:cNvSpPr txBox="1">
            <a:spLocks noChangeArrowheads="1"/>
          </p:cNvSpPr>
          <p:nvPr/>
        </p:nvSpPr>
        <p:spPr bwMode="auto">
          <a:xfrm>
            <a:off x="457200" y="228600"/>
            <a:ext cx="8070850" cy="762000"/>
          </a:xfrm>
          <a:prstGeom prst="rect">
            <a:avLst/>
          </a:prstGeom>
          <a:noFill/>
          <a:ln w="9525">
            <a:noFill/>
            <a:miter lim="800000"/>
            <a:headEnd/>
            <a:tailEnd/>
          </a:ln>
        </p:spPr>
        <p:txBody>
          <a:bodyPr/>
          <a:lstStyle/>
          <a:p>
            <a:pPr algn="ctr"/>
            <a:r>
              <a:rPr lang="en-US" sz="3000" b="1">
                <a:solidFill>
                  <a:srgbClr val="A50021"/>
                </a:solidFill>
                <a:latin typeface="Verdana" pitchFamily="34" charset="0"/>
              </a:rPr>
              <a:t>Tier 2: Logging</a:t>
            </a:r>
          </a:p>
        </p:txBody>
      </p:sp>
      <p:pic>
        <p:nvPicPr>
          <p:cNvPr id="33794" name="Picture 6"/>
          <p:cNvPicPr>
            <a:picLocks noChangeAspect="1" noChangeArrowheads="1"/>
          </p:cNvPicPr>
          <p:nvPr/>
        </p:nvPicPr>
        <p:blipFill>
          <a:blip r:embed="rId2"/>
          <a:srcRect/>
          <a:stretch>
            <a:fillRect/>
          </a:stretch>
        </p:blipFill>
        <p:spPr bwMode="auto">
          <a:xfrm>
            <a:off x="1600200" y="1143000"/>
            <a:ext cx="5715000" cy="4953000"/>
          </a:xfrm>
          <a:prstGeom prst="rect">
            <a:avLst/>
          </a:prstGeom>
          <a:noFill/>
          <a:ln w="9525">
            <a:noFill/>
            <a:miter lim="800000"/>
            <a:headEnd/>
            <a:tailEnd/>
          </a:ln>
        </p:spPr>
      </p:pic>
      <p:sp>
        <p:nvSpPr>
          <p:cNvPr id="33795"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33796"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064"/>
          <p:cNvSpPr txBox="1">
            <a:spLocks noChangeArrowheads="1"/>
          </p:cNvSpPr>
          <p:nvPr/>
        </p:nvSpPr>
        <p:spPr bwMode="auto">
          <a:xfrm>
            <a:off x="1676400" y="2286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Tier 3: Data</a:t>
            </a:r>
          </a:p>
        </p:txBody>
      </p:sp>
      <p:pic>
        <p:nvPicPr>
          <p:cNvPr id="34818" name="Picture 2"/>
          <p:cNvPicPr>
            <a:picLocks noChangeAspect="1" noChangeArrowheads="1"/>
          </p:cNvPicPr>
          <p:nvPr/>
        </p:nvPicPr>
        <p:blipFill>
          <a:blip r:embed="rId2"/>
          <a:srcRect/>
          <a:stretch>
            <a:fillRect/>
          </a:stretch>
        </p:blipFill>
        <p:spPr bwMode="auto">
          <a:xfrm>
            <a:off x="304800" y="1752600"/>
            <a:ext cx="8001000" cy="4419600"/>
          </a:xfrm>
          <a:prstGeom prst="rect">
            <a:avLst/>
          </a:prstGeom>
          <a:noFill/>
          <a:ln w="9525">
            <a:noFill/>
            <a:miter lim="800000"/>
            <a:headEnd/>
            <a:tailEnd/>
          </a:ln>
        </p:spPr>
      </p:pic>
      <p:sp>
        <p:nvSpPr>
          <p:cNvPr id="34819"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34820"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
        <p:nvSpPr>
          <p:cNvPr id="34821" name="Rectangle 6"/>
          <p:cNvSpPr>
            <a:spLocks noChangeArrowheads="1"/>
          </p:cNvSpPr>
          <p:nvPr/>
        </p:nvSpPr>
        <p:spPr bwMode="auto">
          <a:xfrm>
            <a:off x="838200" y="914400"/>
            <a:ext cx="1762125" cy="915988"/>
          </a:xfrm>
          <a:prstGeom prst="rect">
            <a:avLst/>
          </a:prstGeom>
          <a:noFill/>
          <a:ln w="9525">
            <a:noFill/>
            <a:miter lim="800000"/>
            <a:headEnd/>
            <a:tailEnd/>
          </a:ln>
        </p:spPr>
        <p:txBody>
          <a:bodyPr wrap="none">
            <a:spAutoFit/>
          </a:bodyPr>
          <a:lstStyle/>
          <a:p>
            <a:pPr>
              <a:buFontTx/>
              <a:buChar char="•"/>
            </a:pPr>
            <a:r>
              <a:rPr lang="en-US"/>
              <a:t>  Content store</a:t>
            </a:r>
          </a:p>
          <a:p>
            <a:pPr>
              <a:buFontTx/>
              <a:buChar char="•"/>
            </a:pPr>
            <a:r>
              <a:rPr lang="en-US"/>
              <a:t>  Data sources</a:t>
            </a:r>
          </a:p>
          <a:p>
            <a:pPr>
              <a:buFontTx/>
              <a:buChar char="•"/>
            </a:pPr>
            <a:r>
              <a:rPr lang="en-US"/>
              <a:t>  Metric store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064"/>
          <p:cNvSpPr txBox="1">
            <a:spLocks noChangeArrowheads="1"/>
          </p:cNvSpPr>
          <p:nvPr/>
        </p:nvSpPr>
        <p:spPr bwMode="auto">
          <a:xfrm>
            <a:off x="1676400" y="2286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Tier 3: Security</a:t>
            </a:r>
          </a:p>
        </p:txBody>
      </p:sp>
      <p:pic>
        <p:nvPicPr>
          <p:cNvPr id="35842" name="Picture 6"/>
          <p:cNvPicPr>
            <a:picLocks noChangeAspect="1" noChangeArrowheads="1"/>
          </p:cNvPicPr>
          <p:nvPr/>
        </p:nvPicPr>
        <p:blipFill>
          <a:blip r:embed="rId2"/>
          <a:srcRect/>
          <a:stretch>
            <a:fillRect/>
          </a:stretch>
        </p:blipFill>
        <p:spPr bwMode="auto">
          <a:xfrm>
            <a:off x="457200" y="914400"/>
            <a:ext cx="8305800" cy="5181600"/>
          </a:xfrm>
          <a:prstGeom prst="rect">
            <a:avLst/>
          </a:prstGeom>
          <a:noFill/>
          <a:ln w="9525">
            <a:noFill/>
            <a:miter lim="800000"/>
            <a:headEnd/>
            <a:tailEnd/>
          </a:ln>
        </p:spPr>
      </p:pic>
      <p:sp>
        <p:nvSpPr>
          <p:cNvPr id="35843"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35844"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ChangeArrowheads="1"/>
          </p:cNvSpPr>
          <p:nvPr/>
        </p:nvSpPr>
        <p:spPr bwMode="auto">
          <a:xfrm>
            <a:off x="1981200" y="228600"/>
            <a:ext cx="5195888" cy="549275"/>
          </a:xfrm>
          <a:prstGeom prst="rect">
            <a:avLst/>
          </a:prstGeom>
          <a:noFill/>
          <a:ln w="9525">
            <a:noFill/>
            <a:miter lim="800000"/>
            <a:headEnd/>
            <a:tailEnd/>
          </a:ln>
        </p:spPr>
        <p:txBody>
          <a:bodyPr wrap="none" anchor="ctr">
            <a:spAutoFit/>
          </a:bodyPr>
          <a:lstStyle/>
          <a:p>
            <a:r>
              <a:rPr lang="en-US" sz="3000" b="1">
                <a:solidFill>
                  <a:srgbClr val="A50021"/>
                </a:solidFill>
                <a:latin typeface="Verdana" pitchFamily="34" charset="0"/>
              </a:rPr>
              <a:t>Cognos 10 Architecture</a:t>
            </a:r>
          </a:p>
        </p:txBody>
      </p:sp>
      <p:sp>
        <p:nvSpPr>
          <p:cNvPr id="16386" name="Rectangle 3"/>
          <p:cNvSpPr>
            <a:spLocks noChangeArrowheads="1"/>
          </p:cNvSpPr>
          <p:nvPr/>
        </p:nvSpPr>
        <p:spPr bwMode="auto">
          <a:xfrm>
            <a:off x="228600" y="838200"/>
            <a:ext cx="8686800" cy="1190625"/>
          </a:xfrm>
          <a:prstGeom prst="rect">
            <a:avLst/>
          </a:prstGeom>
          <a:noFill/>
          <a:ln w="9525">
            <a:noFill/>
            <a:miter lim="800000"/>
            <a:headEnd/>
            <a:tailEnd/>
          </a:ln>
        </p:spPr>
        <p:txBody>
          <a:bodyPr>
            <a:spAutoFit/>
          </a:bodyPr>
          <a:lstStyle/>
          <a:p>
            <a:r>
              <a:rPr lang="en-US">
                <a:latin typeface="Verdana" pitchFamily="34" charset="0"/>
              </a:rPr>
              <a:t>Cognos 10 has a multitier architecture. For description purposes, it can be separated into three tiers: Web server, applications, and data. The tiers are based on business function, and are typically separated by network firewalls. Cognos 10 user interfaces sit above the tiers.</a:t>
            </a:r>
          </a:p>
        </p:txBody>
      </p:sp>
      <p:sp>
        <p:nvSpPr>
          <p:cNvPr id="16387"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16388"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1"/>
          <p:cNvSpPr txBox="1">
            <a:spLocks noChangeArrowheads="1"/>
          </p:cNvSpPr>
          <p:nvPr/>
        </p:nvSpPr>
        <p:spPr bwMode="auto">
          <a:xfrm>
            <a:off x="1981200" y="2286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Cognos Interfaces</a:t>
            </a:r>
          </a:p>
        </p:txBody>
      </p:sp>
      <p:sp>
        <p:nvSpPr>
          <p:cNvPr id="36866"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36867"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
        <p:nvSpPr>
          <p:cNvPr id="36868" name="Rectangle 6"/>
          <p:cNvSpPr>
            <a:spLocks noChangeArrowheads="1"/>
          </p:cNvSpPr>
          <p:nvPr/>
        </p:nvSpPr>
        <p:spPr bwMode="auto">
          <a:xfrm>
            <a:off x="533400" y="1016000"/>
            <a:ext cx="3657600" cy="1190625"/>
          </a:xfrm>
          <a:prstGeom prst="rect">
            <a:avLst/>
          </a:prstGeom>
          <a:noFill/>
          <a:ln w="9525">
            <a:noFill/>
            <a:miter lim="800000"/>
            <a:headEnd/>
            <a:tailEnd/>
          </a:ln>
        </p:spPr>
        <p:txBody>
          <a:bodyPr>
            <a:spAutoFit/>
          </a:bodyPr>
          <a:lstStyle/>
          <a:p>
            <a:pPr marL="342900" indent="-342900">
              <a:buFontTx/>
              <a:buChar char="•"/>
            </a:pPr>
            <a:r>
              <a:rPr lang="en-US"/>
              <a:t>Web-based interfaces</a:t>
            </a:r>
          </a:p>
          <a:p>
            <a:pPr marL="342900" indent="-342900">
              <a:buFontTx/>
              <a:buChar char="•"/>
            </a:pPr>
            <a:r>
              <a:rPr lang="en-US"/>
              <a:t> Windows-based interfaces</a:t>
            </a:r>
          </a:p>
          <a:p>
            <a:pPr marL="342900" indent="-342900">
              <a:buFontTx/>
              <a:buChar char="•"/>
            </a:pPr>
            <a:endParaRPr lang="en-US"/>
          </a:p>
          <a:p>
            <a:pPr marL="342900" indent="-342900">
              <a:buFontTx/>
              <a:buChar char="•"/>
            </a:pPr>
            <a:endParaRPr lang="en-US"/>
          </a:p>
        </p:txBody>
      </p:sp>
      <p:graphicFrame>
        <p:nvGraphicFramePr>
          <p:cNvPr id="16402" name="Group 18"/>
          <p:cNvGraphicFramePr>
            <a:graphicFrameLocks noGrp="1"/>
          </p:cNvGraphicFramePr>
          <p:nvPr/>
        </p:nvGraphicFramePr>
        <p:xfrm>
          <a:off x="304800" y="2540000"/>
          <a:ext cx="8610600" cy="2565400"/>
        </p:xfrm>
        <a:graphic>
          <a:graphicData uri="http://schemas.openxmlformats.org/drawingml/2006/table">
            <a:tbl>
              <a:tblPr/>
              <a:tblGrid>
                <a:gridCol w="4191000"/>
                <a:gridCol w="4419600"/>
              </a:tblGrid>
              <a:tr h="533400">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US" sz="2300" b="0" i="0" u="none" strike="noStrike" cap="none" normalizeH="0" baseline="0" smtClean="0">
                          <a:ln>
                            <a:noFill/>
                          </a:ln>
                          <a:solidFill>
                            <a:schemeClr val="tx1"/>
                          </a:solidFill>
                          <a:effectLst/>
                          <a:latin typeface="Georgia" pitchFamily="18" charset="0"/>
                        </a:rPr>
                        <a:t>Web-based interfaces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US" sz="2300" b="0" i="0" u="none" strike="noStrike" cap="none" normalizeH="0" baseline="0" smtClean="0">
                          <a:ln>
                            <a:noFill/>
                          </a:ln>
                          <a:solidFill>
                            <a:schemeClr val="tx1"/>
                          </a:solidFill>
                          <a:effectLst/>
                          <a:latin typeface="Georgia" pitchFamily="18" charset="0"/>
                        </a:rPr>
                        <a:t>Windows-based interfaces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32000">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pPr>
                      <a:r>
                        <a:rPr kumimoji="0" lang="en-US" sz="1600" b="0" i="0" u="none" strike="noStrike" cap="none" normalizeH="0" baseline="0" smtClean="0">
                          <a:ln>
                            <a:noFill/>
                          </a:ln>
                          <a:solidFill>
                            <a:schemeClr val="tx1"/>
                          </a:solidFill>
                          <a:effectLst/>
                          <a:latin typeface="Georgia" pitchFamily="18" charset="0"/>
                        </a:rPr>
                        <a:t>  IBM Cognos Connection</a:t>
                      </a:r>
                    </a:p>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pPr>
                      <a:r>
                        <a:rPr kumimoji="0" lang="en-US" sz="1600" b="0" i="0" u="none" strike="noStrike" cap="none" normalizeH="0" baseline="0" smtClean="0">
                          <a:ln>
                            <a:noFill/>
                          </a:ln>
                          <a:solidFill>
                            <a:schemeClr val="tx1"/>
                          </a:solidFill>
                          <a:effectLst/>
                          <a:latin typeface="Georgia" pitchFamily="18" charset="0"/>
                        </a:rPr>
                        <a:t>  IBM Cognos Administration</a:t>
                      </a:r>
                    </a:p>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pPr>
                      <a:r>
                        <a:rPr kumimoji="0" lang="en-US" sz="1600" b="0" i="0" u="none" strike="noStrike" cap="none" normalizeH="0" baseline="0" smtClean="0">
                          <a:ln>
                            <a:noFill/>
                          </a:ln>
                          <a:solidFill>
                            <a:schemeClr val="tx1"/>
                          </a:solidFill>
                          <a:effectLst/>
                          <a:latin typeface="Georgia" pitchFamily="18" charset="0"/>
                        </a:rPr>
                        <a:t>  Query Studio</a:t>
                      </a:r>
                    </a:p>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pPr>
                      <a:r>
                        <a:rPr kumimoji="0" lang="en-US" sz="1600" b="0" i="0" u="none" strike="noStrike" cap="none" normalizeH="0" baseline="0" smtClean="0">
                          <a:ln>
                            <a:noFill/>
                          </a:ln>
                          <a:solidFill>
                            <a:schemeClr val="tx1"/>
                          </a:solidFill>
                          <a:effectLst/>
                          <a:latin typeface="Georgia" pitchFamily="18" charset="0"/>
                        </a:rPr>
                        <a:t>  Report Studio</a:t>
                      </a:r>
                    </a:p>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pPr>
                      <a:r>
                        <a:rPr kumimoji="0" lang="en-US" sz="1600" b="0" i="0" u="none" strike="noStrike" cap="none" normalizeH="0" baseline="0" smtClean="0">
                          <a:ln>
                            <a:noFill/>
                          </a:ln>
                          <a:solidFill>
                            <a:schemeClr val="tx1"/>
                          </a:solidFill>
                          <a:effectLst/>
                          <a:latin typeface="Georgia" pitchFamily="18" charset="0"/>
                        </a:rPr>
                        <a:t>  Analysis Studio</a:t>
                      </a:r>
                    </a:p>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pPr>
                      <a:r>
                        <a:rPr kumimoji="0" lang="en-US" sz="1600" b="0" i="0" u="none" strike="noStrike" cap="none" normalizeH="0" baseline="0" smtClean="0">
                          <a:ln>
                            <a:noFill/>
                          </a:ln>
                          <a:solidFill>
                            <a:schemeClr val="tx1"/>
                          </a:solidFill>
                          <a:effectLst/>
                          <a:latin typeface="Georgia" pitchFamily="18" charset="0"/>
                        </a:rPr>
                        <a:t>  Event Studio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pPr>
                      <a:r>
                        <a:rPr kumimoji="0" lang="en-US" sz="1600" b="0" i="0" u="none" strike="noStrike" cap="none" normalizeH="0" baseline="0" smtClean="0">
                          <a:ln>
                            <a:noFill/>
                          </a:ln>
                          <a:solidFill>
                            <a:schemeClr val="tx1"/>
                          </a:solidFill>
                          <a:effectLst/>
                          <a:latin typeface="Georgia" pitchFamily="18" charset="0"/>
                        </a:rPr>
                        <a:t>  Framework Manager</a:t>
                      </a:r>
                    </a:p>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Char char=""/>
                        <a:tabLst/>
                      </a:pPr>
                      <a:r>
                        <a:rPr kumimoji="0" lang="en-US" sz="1600" b="0" i="0" u="none" strike="noStrike" cap="none" normalizeH="0" baseline="0" smtClean="0">
                          <a:ln>
                            <a:noFill/>
                          </a:ln>
                          <a:solidFill>
                            <a:schemeClr val="tx1"/>
                          </a:solidFill>
                          <a:effectLst/>
                          <a:latin typeface="Georgia" pitchFamily="18" charset="0"/>
                        </a:rPr>
                        <a:t>  Transformer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1"/>
          <p:cNvSpPr txBox="1">
            <a:spLocks noChangeArrowheads="1"/>
          </p:cNvSpPr>
          <p:nvPr/>
        </p:nvSpPr>
        <p:spPr bwMode="auto">
          <a:xfrm>
            <a:off x="1981200" y="2286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Cognos Interfaces</a:t>
            </a:r>
          </a:p>
          <a:p>
            <a:pPr algn="ctr"/>
            <a:endParaRPr lang="en-US" sz="2000" b="1">
              <a:solidFill>
                <a:srgbClr val="A50021"/>
              </a:solidFill>
              <a:latin typeface="Verdana" pitchFamily="34" charset="0"/>
            </a:endParaRPr>
          </a:p>
          <a:p>
            <a:pPr algn="ctr"/>
            <a:r>
              <a:rPr lang="en-US" sz="2000" b="1">
                <a:solidFill>
                  <a:srgbClr val="A50021"/>
                </a:solidFill>
                <a:latin typeface="Verdana" pitchFamily="34" charset="0"/>
              </a:rPr>
              <a:t>Web-based interfaces</a:t>
            </a:r>
          </a:p>
        </p:txBody>
      </p:sp>
      <p:sp>
        <p:nvSpPr>
          <p:cNvPr id="38914"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38915"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pic>
        <p:nvPicPr>
          <p:cNvPr id="38916" name="Picture 17"/>
          <p:cNvPicPr>
            <a:picLocks noChangeAspect="1" noChangeArrowheads="1"/>
          </p:cNvPicPr>
          <p:nvPr/>
        </p:nvPicPr>
        <p:blipFill>
          <a:blip r:embed="rId3"/>
          <a:srcRect/>
          <a:stretch>
            <a:fillRect/>
          </a:stretch>
        </p:blipFill>
        <p:spPr bwMode="auto">
          <a:xfrm>
            <a:off x="457200" y="1447800"/>
            <a:ext cx="82296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1"/>
          <p:cNvSpPr txBox="1">
            <a:spLocks noChangeArrowheads="1"/>
          </p:cNvSpPr>
          <p:nvPr/>
        </p:nvSpPr>
        <p:spPr bwMode="auto">
          <a:xfrm>
            <a:off x="1981200" y="2286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Cognos Interfaces</a:t>
            </a:r>
          </a:p>
          <a:p>
            <a:pPr algn="ctr"/>
            <a:endParaRPr lang="en-US" sz="2000" b="1">
              <a:solidFill>
                <a:srgbClr val="A50021"/>
              </a:solidFill>
              <a:latin typeface="Verdana" pitchFamily="34" charset="0"/>
            </a:endParaRPr>
          </a:p>
          <a:p>
            <a:pPr algn="ctr"/>
            <a:r>
              <a:rPr lang="en-US" sz="2000" b="1">
                <a:solidFill>
                  <a:srgbClr val="A50021"/>
                </a:solidFill>
                <a:latin typeface="Verdana" pitchFamily="34" charset="0"/>
              </a:rPr>
              <a:t>Web-based interfaces</a:t>
            </a:r>
          </a:p>
        </p:txBody>
      </p:sp>
      <p:sp>
        <p:nvSpPr>
          <p:cNvPr id="40962"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40963"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
        <p:nvSpPr>
          <p:cNvPr id="40964" name="Rectangle 5"/>
          <p:cNvSpPr>
            <a:spLocks noChangeArrowheads="1"/>
          </p:cNvSpPr>
          <p:nvPr/>
        </p:nvSpPr>
        <p:spPr bwMode="auto">
          <a:xfrm>
            <a:off x="304800" y="1447800"/>
            <a:ext cx="8610600" cy="4760913"/>
          </a:xfrm>
          <a:prstGeom prst="rect">
            <a:avLst/>
          </a:prstGeom>
          <a:noFill/>
          <a:ln w="9525">
            <a:noFill/>
            <a:miter lim="800000"/>
            <a:headEnd/>
            <a:tailEnd/>
          </a:ln>
        </p:spPr>
        <p:txBody>
          <a:bodyPr>
            <a:spAutoFit/>
          </a:bodyPr>
          <a:lstStyle/>
          <a:p>
            <a:r>
              <a:rPr lang="en-US" b="1"/>
              <a:t>IBM Cognos Connection</a:t>
            </a:r>
          </a:p>
          <a:p>
            <a:r>
              <a:rPr lang="en-US"/>
              <a:t>IBM Cognos Connection is a Web portal provided with IBM Cognos BI, providing a single access point to the corporate data available for its products. It provides a single point of entry for querying, analyzing, and organizing data, and for creating reports, scorecards, and events. Users can run all their Web-based IBM Cognos BI applications through IBM Cognos Connection.</a:t>
            </a:r>
          </a:p>
          <a:p>
            <a:endParaRPr lang="en-US"/>
          </a:p>
          <a:p>
            <a:r>
              <a:rPr lang="en-US" b="1"/>
              <a:t>IBM Cognos Administration</a:t>
            </a:r>
          </a:p>
          <a:p>
            <a:r>
              <a:rPr lang="en-US"/>
              <a:t>IBM Cognos Administration is a central management interface that contains the administrative tasks for IBM Cognos BI. It provides easy access to the overall management of the IBM Cognos environment and is accessible through IBM Cognos Connection.</a:t>
            </a:r>
          </a:p>
          <a:p>
            <a:endParaRPr lang="en-US"/>
          </a:p>
          <a:p>
            <a:r>
              <a:rPr lang="en-US" b="1"/>
              <a:t>Query Studio</a:t>
            </a:r>
          </a:p>
          <a:p>
            <a:r>
              <a:rPr lang="en-US"/>
              <a:t>Using Query Studio, users with little or no training can quickly design, create and save reports to meet reporting needs not covered by the standard, professional reports created in Report Studio.</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1"/>
          <p:cNvSpPr txBox="1">
            <a:spLocks noChangeArrowheads="1"/>
          </p:cNvSpPr>
          <p:nvPr/>
        </p:nvSpPr>
        <p:spPr bwMode="auto">
          <a:xfrm>
            <a:off x="1981200" y="2286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Cognos Interfaces</a:t>
            </a:r>
          </a:p>
          <a:p>
            <a:pPr algn="ctr"/>
            <a:endParaRPr lang="en-US" sz="2000" b="1">
              <a:solidFill>
                <a:srgbClr val="A50021"/>
              </a:solidFill>
              <a:latin typeface="Verdana" pitchFamily="34" charset="0"/>
            </a:endParaRPr>
          </a:p>
          <a:p>
            <a:pPr algn="ctr"/>
            <a:r>
              <a:rPr lang="en-US" sz="2000" b="1">
                <a:solidFill>
                  <a:srgbClr val="A50021"/>
                </a:solidFill>
                <a:latin typeface="Verdana" pitchFamily="34" charset="0"/>
              </a:rPr>
              <a:t>Web-based interfaces</a:t>
            </a:r>
          </a:p>
        </p:txBody>
      </p:sp>
      <p:sp>
        <p:nvSpPr>
          <p:cNvPr id="43010"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43011"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
        <p:nvSpPr>
          <p:cNvPr id="43012" name="Rectangle 5"/>
          <p:cNvSpPr>
            <a:spLocks noChangeArrowheads="1"/>
          </p:cNvSpPr>
          <p:nvPr/>
        </p:nvSpPr>
        <p:spPr bwMode="auto">
          <a:xfrm>
            <a:off x="304800" y="1447800"/>
            <a:ext cx="8610600" cy="4211638"/>
          </a:xfrm>
          <a:prstGeom prst="rect">
            <a:avLst/>
          </a:prstGeom>
          <a:noFill/>
          <a:ln w="9525">
            <a:noFill/>
            <a:miter lim="800000"/>
            <a:headEnd/>
            <a:tailEnd/>
          </a:ln>
        </p:spPr>
        <p:txBody>
          <a:bodyPr>
            <a:spAutoFit/>
          </a:bodyPr>
          <a:lstStyle/>
          <a:p>
            <a:r>
              <a:rPr lang="en-US" b="1"/>
              <a:t>Report Studio</a:t>
            </a:r>
          </a:p>
          <a:p>
            <a:r>
              <a:rPr lang="en-US"/>
              <a:t>Using Report Studio, report authors create, edit, and distribute a wide range of professional reports. They can also define corporate-standard report templates for use in Query Studio, and edit and modify reports created in Query Studio or Analysis Studio.</a:t>
            </a:r>
          </a:p>
          <a:p>
            <a:endParaRPr lang="en-US"/>
          </a:p>
          <a:p>
            <a:r>
              <a:rPr lang="en-US" b="1"/>
              <a:t>Analysis Studio</a:t>
            </a:r>
          </a:p>
          <a:p>
            <a:r>
              <a:rPr lang="en-US"/>
              <a:t>In Analysis Studio, users can explore, analyze, and compare dimensional data. Analysis Studio provides access to dimensional, OLAP (online analytical processing), and dimensionally modeled relational data sources.</a:t>
            </a:r>
          </a:p>
          <a:p>
            <a:endParaRPr lang="en-US"/>
          </a:p>
          <a:p>
            <a:r>
              <a:rPr lang="en-US" b="1"/>
              <a:t>Event Studio</a:t>
            </a:r>
          </a:p>
          <a:p>
            <a:r>
              <a:rPr lang="en-US"/>
              <a:t>In Event Studio, you set up agents to monitor your data and perform tasks when business events or exceptional conditions occur in your data that must be dealt with. When an event occurs, people are alerted to take action.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1"/>
          <p:cNvSpPr txBox="1">
            <a:spLocks noChangeArrowheads="1"/>
          </p:cNvSpPr>
          <p:nvPr/>
        </p:nvSpPr>
        <p:spPr bwMode="auto">
          <a:xfrm>
            <a:off x="1981200" y="2286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Cognos Interfaces</a:t>
            </a:r>
          </a:p>
          <a:p>
            <a:pPr algn="ctr"/>
            <a:endParaRPr lang="en-US" sz="2000" b="1">
              <a:solidFill>
                <a:srgbClr val="A50021"/>
              </a:solidFill>
              <a:latin typeface="Verdana" pitchFamily="34" charset="0"/>
            </a:endParaRPr>
          </a:p>
          <a:p>
            <a:pPr algn="ctr"/>
            <a:r>
              <a:rPr lang="en-US" sz="2000" b="1">
                <a:solidFill>
                  <a:srgbClr val="A50021"/>
                </a:solidFill>
                <a:latin typeface="Verdana" pitchFamily="34" charset="0"/>
              </a:rPr>
              <a:t>Windows-based interfaces</a:t>
            </a:r>
          </a:p>
        </p:txBody>
      </p:sp>
      <p:sp>
        <p:nvSpPr>
          <p:cNvPr id="45058"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45059"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pic>
        <p:nvPicPr>
          <p:cNvPr id="45060" name="Picture 6"/>
          <p:cNvPicPr>
            <a:picLocks noChangeAspect="1" noChangeArrowheads="1"/>
          </p:cNvPicPr>
          <p:nvPr/>
        </p:nvPicPr>
        <p:blipFill>
          <a:blip r:embed="rId3"/>
          <a:srcRect/>
          <a:stretch>
            <a:fillRect/>
          </a:stretch>
        </p:blipFill>
        <p:spPr bwMode="auto">
          <a:xfrm>
            <a:off x="381000" y="1676400"/>
            <a:ext cx="8458200"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1"/>
          <p:cNvSpPr txBox="1">
            <a:spLocks noChangeArrowheads="1"/>
          </p:cNvSpPr>
          <p:nvPr/>
        </p:nvSpPr>
        <p:spPr bwMode="auto">
          <a:xfrm>
            <a:off x="1981200" y="2286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Cognos Interfaces</a:t>
            </a:r>
          </a:p>
          <a:p>
            <a:pPr algn="ctr"/>
            <a:endParaRPr lang="en-US" sz="2000" b="1">
              <a:solidFill>
                <a:srgbClr val="A50021"/>
              </a:solidFill>
              <a:latin typeface="Verdana" pitchFamily="34" charset="0"/>
            </a:endParaRPr>
          </a:p>
          <a:p>
            <a:pPr algn="ctr"/>
            <a:r>
              <a:rPr lang="en-US" sz="2000" b="1">
                <a:solidFill>
                  <a:srgbClr val="A50021"/>
                </a:solidFill>
                <a:latin typeface="Verdana" pitchFamily="34" charset="0"/>
              </a:rPr>
              <a:t>Windows-based interfaces</a:t>
            </a:r>
          </a:p>
        </p:txBody>
      </p:sp>
      <p:sp>
        <p:nvSpPr>
          <p:cNvPr id="47106"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47107"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
        <p:nvSpPr>
          <p:cNvPr id="47108" name="Rectangle 6"/>
          <p:cNvSpPr>
            <a:spLocks noChangeArrowheads="1"/>
          </p:cNvSpPr>
          <p:nvPr/>
        </p:nvSpPr>
        <p:spPr bwMode="auto">
          <a:xfrm>
            <a:off x="228600" y="1447800"/>
            <a:ext cx="8610600" cy="2838450"/>
          </a:xfrm>
          <a:prstGeom prst="rect">
            <a:avLst/>
          </a:prstGeom>
          <a:noFill/>
          <a:ln w="9525">
            <a:noFill/>
            <a:miter lim="800000"/>
            <a:headEnd/>
            <a:tailEnd/>
          </a:ln>
        </p:spPr>
        <p:txBody>
          <a:bodyPr>
            <a:spAutoFit/>
          </a:bodyPr>
          <a:lstStyle/>
          <a:p>
            <a:r>
              <a:rPr lang="en-US" b="1"/>
              <a:t>Framework Manager</a:t>
            </a:r>
          </a:p>
          <a:p>
            <a:r>
              <a:rPr lang="en-US"/>
              <a:t>Framework Manager is the IBM Cognos BI modeling tool for creating and managing business related metadata for use in IBM Cognos BI analysis and reporting. Metadata is published for use by reporting tools as a package, providing a single, integrated business view of any number of heterogeneous data sources.</a:t>
            </a:r>
          </a:p>
          <a:p>
            <a:endParaRPr lang="en-US"/>
          </a:p>
          <a:p>
            <a:r>
              <a:rPr lang="en-US" b="1"/>
              <a:t>Transformer</a:t>
            </a:r>
          </a:p>
          <a:p>
            <a:r>
              <a:rPr lang="en-US"/>
              <a:t>IBM Cognos Transformer is the IBM Cognos BI modeling tool used to create PowerCubes for use in IBM Cognos BI. Secured IBM Cognos BI PowerCubes are not compatible with IBM Cognos Series 7.</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60419"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graphicFrame>
        <p:nvGraphicFramePr>
          <p:cNvPr id="32791" name="Group 23"/>
          <p:cNvGraphicFramePr>
            <a:graphicFrameLocks noGrp="1"/>
          </p:cNvGraphicFramePr>
          <p:nvPr/>
        </p:nvGraphicFramePr>
        <p:xfrm>
          <a:off x="762000" y="1295400"/>
          <a:ext cx="7848600" cy="2381250"/>
        </p:xfrm>
        <a:graphic>
          <a:graphicData uri="http://schemas.openxmlformats.org/drawingml/2006/table">
            <a:tbl>
              <a:tblPr/>
              <a:tblGrid>
                <a:gridCol w="1524000"/>
                <a:gridCol w="6324600"/>
              </a:tblGrid>
              <a:tr h="450850">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US" sz="2300" b="0" i="0" u="none" strike="noStrike" cap="none" normalizeH="0" baseline="0" smtClean="0">
                          <a:ln>
                            <a:noFill/>
                          </a:ln>
                          <a:solidFill>
                            <a:schemeClr val="tx1"/>
                          </a:solidFill>
                          <a:effectLst/>
                          <a:latin typeface="Georgia" pitchFamily="18" charset="0"/>
                          <a:cs typeface="Arial" charset="0"/>
                        </a:rPr>
                        <a:t>Name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US" sz="2300" b="0" i="0" u="none" strike="noStrike" cap="none" normalizeH="0" baseline="0" smtClean="0">
                          <a:ln>
                            <a:noFill/>
                          </a:ln>
                          <a:solidFill>
                            <a:schemeClr val="tx1"/>
                          </a:solidFill>
                          <a:effectLst/>
                          <a:latin typeface="Georgia" pitchFamily="18" charset="0"/>
                          <a:cs typeface="Arial" charset="0"/>
                        </a:rPr>
                        <a:t>Satya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0750">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endParaRPr kumimoji="0" lang="en-US" sz="2300" b="0" i="0" u="none" strike="noStrike" cap="none" normalizeH="0" baseline="0" smtClean="0">
                        <a:ln>
                          <a:noFill/>
                        </a:ln>
                        <a:solidFill>
                          <a:schemeClr val="tx1"/>
                        </a:solidFill>
                        <a:effectLst/>
                        <a:latin typeface="Georgia" pitchFamily="18"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US" sz="2300" b="0" i="0" u="none" strike="noStrike" cap="none" normalizeH="0" baseline="0" smtClean="0">
                          <a:ln>
                            <a:noFill/>
                          </a:ln>
                          <a:solidFill>
                            <a:schemeClr val="tx1"/>
                          </a:solidFill>
                          <a:effectLst/>
                          <a:latin typeface="Georgia" pitchFamily="18" charset="0"/>
                          <a:cs typeface="Arial" charset="0"/>
                          <a:hlinkClick r:id="rId2"/>
                        </a:rPr>
                        <a:t>Cognos.trainer@gmail.com</a:t>
                      </a:r>
                      <a:endParaRPr kumimoji="0" lang="en-US" sz="2300" b="0" i="0" u="none" strike="noStrike" cap="none" normalizeH="0" baseline="0" smtClean="0">
                        <a:ln>
                          <a:noFill/>
                        </a:ln>
                        <a:solidFill>
                          <a:schemeClr val="tx1"/>
                        </a:solidFill>
                        <a:effectLst/>
                        <a:latin typeface="Georgia" pitchFamily="18" charset="0"/>
                        <a:cs typeface="Arial" charset="0"/>
                      </a:endParaRPr>
                    </a:p>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US" sz="2300" b="0" i="0" u="none" strike="noStrike" cap="none" normalizeH="0" baseline="0" smtClean="0">
                          <a:ln>
                            <a:noFill/>
                          </a:ln>
                          <a:solidFill>
                            <a:schemeClr val="tx1"/>
                          </a:solidFill>
                          <a:effectLst/>
                          <a:latin typeface="Georgia" pitchFamily="18" charset="0"/>
                          <a:cs typeface="Arial" charset="0"/>
                          <a:hlinkClick r:id="rId3"/>
                        </a:rPr>
                        <a:t>Cognos.trainer@Yahoo.com</a:t>
                      </a:r>
                      <a:endParaRPr kumimoji="0" lang="en-US" sz="2300" b="0" i="0" u="none" strike="noStrike" cap="none" normalizeH="0" baseline="0" smtClean="0">
                        <a:ln>
                          <a:noFill/>
                        </a:ln>
                        <a:solidFill>
                          <a:schemeClr val="tx1"/>
                        </a:solidFill>
                        <a:effectLst/>
                        <a:latin typeface="Georgia"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75">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US" sz="2300" b="0" i="0" u="none" strike="noStrike" cap="none" normalizeH="0" baseline="0" smtClean="0">
                          <a:ln>
                            <a:noFill/>
                          </a:ln>
                          <a:solidFill>
                            <a:schemeClr val="tx1"/>
                          </a:solidFill>
                          <a:effectLst/>
                          <a:latin typeface="Georgia" pitchFamily="18" charset="0"/>
                          <a:cs typeface="Arial" charset="0"/>
                        </a:rPr>
                        <a:t>Skype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US" sz="2300" b="0" i="0" u="none" strike="noStrike" cap="none" normalizeH="0" baseline="0" smtClean="0">
                          <a:ln>
                            <a:noFill/>
                          </a:ln>
                          <a:solidFill>
                            <a:schemeClr val="tx1"/>
                          </a:solidFill>
                          <a:effectLst/>
                          <a:latin typeface="Georgia" pitchFamily="18" charset="0"/>
                          <a:cs typeface="Arial" charset="0"/>
                          <a:hlinkClick r:id="rId4"/>
                        </a:rPr>
                        <a:t>Cognos.trainer@skype.com</a:t>
                      </a:r>
                      <a:endParaRPr kumimoji="0" lang="en-US" sz="2300" b="0" i="0" u="none" strike="noStrike" cap="none" normalizeH="0" baseline="0" smtClean="0">
                        <a:ln>
                          <a:noFill/>
                        </a:ln>
                        <a:solidFill>
                          <a:schemeClr val="tx1"/>
                        </a:solidFill>
                        <a:effectLst/>
                        <a:latin typeface="Georgia"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9275">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US" sz="2300" b="0" i="0" u="none" strike="noStrike" cap="none" normalizeH="0" baseline="0" smtClean="0">
                          <a:ln>
                            <a:noFill/>
                          </a:ln>
                          <a:solidFill>
                            <a:schemeClr val="tx1"/>
                          </a:solidFill>
                          <a:effectLst/>
                          <a:latin typeface="Georgia" pitchFamily="18" charset="0"/>
                          <a:cs typeface="Arial" charset="0"/>
                        </a:rPr>
                        <a:t>Mobile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Pct val="85000"/>
                        <a:buFont typeface="Wingdings 2" pitchFamily="18" charset="2"/>
                        <a:buNone/>
                        <a:tabLst/>
                      </a:pPr>
                      <a:r>
                        <a:rPr kumimoji="0" lang="en-US" sz="2300" b="0" i="0" u="none" strike="noStrike" cap="none" normalizeH="0" baseline="0" smtClean="0">
                          <a:ln>
                            <a:noFill/>
                          </a:ln>
                          <a:solidFill>
                            <a:schemeClr val="tx1"/>
                          </a:solidFill>
                          <a:effectLst/>
                          <a:latin typeface="Georgia" pitchFamily="18" charset="0"/>
                          <a:cs typeface="Arial" charset="0"/>
                        </a:rPr>
                        <a:t>+91-8095001166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60437" name="Picture 17" descr="email-symbol"/>
          <p:cNvPicPr>
            <a:picLocks noChangeAspect="1" noChangeArrowheads="1"/>
          </p:cNvPicPr>
          <p:nvPr/>
        </p:nvPicPr>
        <p:blipFill>
          <a:blip r:embed="rId5"/>
          <a:srcRect/>
          <a:stretch>
            <a:fillRect/>
          </a:stretch>
        </p:blipFill>
        <p:spPr bwMode="auto">
          <a:xfrm>
            <a:off x="914400" y="1905000"/>
            <a:ext cx="571500" cy="457200"/>
          </a:xfrm>
          <a:prstGeom prst="rect">
            <a:avLst/>
          </a:prstGeom>
          <a:noFill/>
          <a:ln w="9525">
            <a:noFill/>
            <a:miter lim="800000"/>
            <a:headEnd/>
            <a:tailEnd/>
          </a:ln>
        </p:spPr>
      </p:pic>
      <p:sp>
        <p:nvSpPr>
          <p:cNvPr id="60438" name="Rectangle 1064"/>
          <p:cNvSpPr txBox="1">
            <a:spLocks noChangeArrowheads="1"/>
          </p:cNvSpPr>
          <p:nvPr/>
        </p:nvSpPr>
        <p:spPr bwMode="auto">
          <a:xfrm>
            <a:off x="1828800" y="1524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Contact Details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ChangeArrowheads="1"/>
          </p:cNvSpPr>
          <p:nvPr/>
        </p:nvSpPr>
        <p:spPr bwMode="auto">
          <a:xfrm>
            <a:off x="304800" y="914400"/>
            <a:ext cx="8610600" cy="701675"/>
          </a:xfrm>
          <a:prstGeom prst="rect">
            <a:avLst/>
          </a:prstGeom>
          <a:noFill/>
          <a:ln w="9525">
            <a:noFill/>
            <a:miter lim="800000"/>
            <a:headEnd/>
            <a:tailEnd/>
          </a:ln>
        </p:spPr>
        <p:txBody>
          <a:bodyPr>
            <a:spAutoFit/>
          </a:bodyPr>
          <a:lstStyle/>
          <a:p>
            <a:pPr eaLnBrk="0" hangingPunct="0"/>
            <a:endParaRPr lang="en-US" sz="2000">
              <a:latin typeface="Verdana" pitchFamily="34" charset="0"/>
            </a:endParaRPr>
          </a:p>
          <a:p>
            <a:pPr eaLnBrk="0" hangingPunct="0"/>
            <a:endParaRPr lang="en-US" sz="2000">
              <a:latin typeface="Verdana" pitchFamily="34" charset="0"/>
            </a:endParaRPr>
          </a:p>
        </p:txBody>
      </p:sp>
      <p:sp>
        <p:nvSpPr>
          <p:cNvPr id="61443"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61444"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
        <p:nvSpPr>
          <p:cNvPr id="61445" name="WordArt 6"/>
          <p:cNvSpPr>
            <a:spLocks noChangeArrowheads="1" noChangeShapeType="1" noTextEdit="1"/>
          </p:cNvSpPr>
          <p:nvPr/>
        </p:nvSpPr>
        <p:spPr bwMode="auto">
          <a:xfrm>
            <a:off x="3657600" y="2514600"/>
            <a:ext cx="1609725" cy="533400"/>
          </a:xfrm>
          <a:prstGeom prst="rect">
            <a:avLst/>
          </a:prstGeom>
        </p:spPr>
        <p:txBody>
          <a:bodyPr wrap="none" fromWordArt="1">
            <a:prstTxWarp prst="textPlain">
              <a:avLst>
                <a:gd name="adj" fmla="val 50000"/>
              </a:avLst>
            </a:prstTxWarp>
          </a:bodyPr>
          <a:lstStyle/>
          <a:p>
            <a:pPr algn="ctr"/>
            <a:r>
              <a:rPr lang="en-US" sz="3600" i="1" kern="10">
                <a:ln w="9525">
                  <a:solidFill>
                    <a:srgbClr val="008000"/>
                  </a:solidFill>
                  <a:round/>
                  <a:headEnd/>
                  <a:tailEnd/>
                </a:ln>
                <a:solidFill>
                  <a:srgbClr val="FFFFFF"/>
                </a:solidFill>
                <a:effectLst>
                  <a:outerShdw dist="35921" dir="2700000" algn="ctr" rotWithShape="0">
                    <a:srgbClr val="808080">
                      <a:alpha val="79999"/>
                    </a:srgbClr>
                  </a:outerShdw>
                </a:effectLst>
                <a:latin typeface="Arial Black"/>
              </a:rPr>
              <a:t>Thanks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1"/>
          <p:cNvSpPr txBox="1">
            <a:spLocks noChangeArrowheads="1"/>
          </p:cNvSpPr>
          <p:nvPr/>
        </p:nvSpPr>
        <p:spPr bwMode="auto">
          <a:xfrm>
            <a:off x="1981200" y="3810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Tiered Architecture</a:t>
            </a:r>
          </a:p>
        </p:txBody>
      </p:sp>
      <p:grpSp>
        <p:nvGrpSpPr>
          <p:cNvPr id="17410" name="Group 13"/>
          <p:cNvGrpSpPr>
            <a:grpSpLocks/>
          </p:cNvGrpSpPr>
          <p:nvPr/>
        </p:nvGrpSpPr>
        <p:grpSpPr bwMode="auto">
          <a:xfrm>
            <a:off x="838200" y="1219200"/>
            <a:ext cx="2819400" cy="4219575"/>
            <a:chOff x="1027" y="654"/>
            <a:chExt cx="1792" cy="1760"/>
          </a:xfrm>
        </p:grpSpPr>
        <p:sp>
          <p:nvSpPr>
            <p:cNvPr id="17420" name="Rectangle 4"/>
            <p:cNvSpPr>
              <a:spLocks noChangeArrowheads="1"/>
            </p:cNvSpPr>
            <p:nvPr/>
          </p:nvSpPr>
          <p:spPr bwMode="auto">
            <a:xfrm>
              <a:off x="1027" y="654"/>
              <a:ext cx="1792" cy="512"/>
            </a:xfrm>
            <a:prstGeom prst="rect">
              <a:avLst/>
            </a:prstGeom>
            <a:solidFill>
              <a:schemeClr val="bg1"/>
            </a:solidFill>
            <a:ln w="12700" cap="sq">
              <a:solidFill>
                <a:schemeClr val="tx1"/>
              </a:solidFill>
              <a:miter lim="800000"/>
              <a:headEnd type="none" w="sm" len="sm"/>
              <a:tailEnd type="none" w="sm" len="sm"/>
            </a:ln>
          </p:spPr>
          <p:txBody>
            <a:bodyPr wrap="none" lIns="27109" tIns="13555" rIns="27109" bIns="13555" anchor="ctr"/>
            <a:lstStyle/>
            <a:p>
              <a:pPr algn="ctr" defTabSz="609600"/>
              <a:r>
                <a:rPr lang="en-US" sz="1600" b="1">
                  <a:solidFill>
                    <a:schemeClr val="hlink"/>
                  </a:solidFill>
                  <a:latin typeface="Times New Roman" pitchFamily="18" charset="0"/>
                </a:rPr>
                <a:t>Tier 1 </a:t>
              </a:r>
            </a:p>
            <a:p>
              <a:pPr algn="ctr" defTabSz="609600"/>
              <a:r>
                <a:rPr lang="en-US" sz="1600" b="1">
                  <a:solidFill>
                    <a:schemeClr val="hlink"/>
                  </a:solidFill>
                  <a:latin typeface="Times New Roman" pitchFamily="18" charset="0"/>
                </a:rPr>
                <a:t>Web</a:t>
              </a:r>
            </a:p>
          </p:txBody>
        </p:sp>
        <p:sp>
          <p:nvSpPr>
            <p:cNvPr id="17421" name="Rectangle 5"/>
            <p:cNvSpPr>
              <a:spLocks noChangeArrowheads="1"/>
            </p:cNvSpPr>
            <p:nvPr/>
          </p:nvSpPr>
          <p:spPr bwMode="auto">
            <a:xfrm>
              <a:off x="1027" y="1294"/>
              <a:ext cx="1792" cy="512"/>
            </a:xfrm>
            <a:prstGeom prst="rect">
              <a:avLst/>
            </a:prstGeom>
            <a:solidFill>
              <a:srgbClr val="6699FF"/>
            </a:solidFill>
            <a:ln w="12700" cap="sq">
              <a:solidFill>
                <a:schemeClr val="tx1"/>
              </a:solidFill>
              <a:miter lim="800000"/>
              <a:headEnd type="none" w="sm" len="sm"/>
              <a:tailEnd type="none" w="sm" len="sm"/>
            </a:ln>
          </p:spPr>
          <p:txBody>
            <a:bodyPr wrap="none" lIns="27109" tIns="13555" rIns="27109" bIns="13555" anchor="ctr"/>
            <a:lstStyle/>
            <a:p>
              <a:pPr algn="ctr" defTabSz="609600"/>
              <a:r>
                <a:rPr lang="en-US" sz="1600" b="1">
                  <a:solidFill>
                    <a:schemeClr val="bg1"/>
                  </a:solidFill>
                  <a:latin typeface="Times New Roman" pitchFamily="18" charset="0"/>
                </a:rPr>
                <a:t>Tier 2</a:t>
              </a:r>
            </a:p>
            <a:p>
              <a:pPr algn="ctr" defTabSz="609600"/>
              <a:r>
                <a:rPr lang="en-US" sz="1600" b="1">
                  <a:solidFill>
                    <a:schemeClr val="bg1"/>
                  </a:solidFill>
                  <a:latin typeface="Times New Roman" pitchFamily="18" charset="0"/>
                </a:rPr>
                <a:t>Application</a:t>
              </a:r>
            </a:p>
          </p:txBody>
        </p:sp>
        <p:sp>
          <p:nvSpPr>
            <p:cNvPr id="17422" name="Rectangle 6"/>
            <p:cNvSpPr>
              <a:spLocks noChangeArrowheads="1"/>
            </p:cNvSpPr>
            <p:nvPr/>
          </p:nvSpPr>
          <p:spPr bwMode="auto">
            <a:xfrm>
              <a:off x="1027" y="1934"/>
              <a:ext cx="1792" cy="480"/>
            </a:xfrm>
            <a:prstGeom prst="rect">
              <a:avLst/>
            </a:prstGeom>
            <a:solidFill>
              <a:srgbClr val="0066FF"/>
            </a:solidFill>
            <a:ln w="12700" cap="sq">
              <a:solidFill>
                <a:schemeClr val="tx1"/>
              </a:solidFill>
              <a:miter lim="800000"/>
              <a:headEnd type="none" w="sm" len="sm"/>
              <a:tailEnd type="none" w="sm" len="sm"/>
            </a:ln>
          </p:spPr>
          <p:txBody>
            <a:bodyPr wrap="none" lIns="27109" tIns="13555" rIns="27109" bIns="13555" anchor="ctr"/>
            <a:lstStyle/>
            <a:p>
              <a:pPr algn="ctr" defTabSz="609600"/>
              <a:r>
                <a:rPr lang="en-US" sz="1600" b="1">
                  <a:solidFill>
                    <a:schemeClr val="bg1"/>
                  </a:solidFill>
                  <a:latin typeface="Times New Roman" pitchFamily="18" charset="0"/>
                </a:rPr>
                <a:t>Tier 3 </a:t>
              </a:r>
            </a:p>
            <a:p>
              <a:pPr algn="ctr" defTabSz="609600"/>
              <a:r>
                <a:rPr lang="en-US" sz="1600" b="1">
                  <a:solidFill>
                    <a:schemeClr val="bg1"/>
                  </a:solidFill>
                  <a:latin typeface="Times New Roman" pitchFamily="18" charset="0"/>
                </a:rPr>
                <a:t>Data</a:t>
              </a:r>
            </a:p>
          </p:txBody>
        </p:sp>
      </p:grpSp>
      <p:grpSp>
        <p:nvGrpSpPr>
          <p:cNvPr id="17411" name="Group 9"/>
          <p:cNvGrpSpPr>
            <a:grpSpLocks/>
          </p:cNvGrpSpPr>
          <p:nvPr/>
        </p:nvGrpSpPr>
        <p:grpSpPr bwMode="auto">
          <a:xfrm>
            <a:off x="5486400" y="1143000"/>
            <a:ext cx="3019425" cy="4343400"/>
            <a:chOff x="1017" y="616"/>
            <a:chExt cx="1902" cy="1728"/>
          </a:xfrm>
        </p:grpSpPr>
        <p:sp>
          <p:nvSpPr>
            <p:cNvPr id="17414" name="Rectangle 10"/>
            <p:cNvSpPr>
              <a:spLocks noChangeArrowheads="1"/>
            </p:cNvSpPr>
            <p:nvPr/>
          </p:nvSpPr>
          <p:spPr bwMode="auto">
            <a:xfrm>
              <a:off x="1017" y="616"/>
              <a:ext cx="1792" cy="512"/>
            </a:xfrm>
            <a:prstGeom prst="rect">
              <a:avLst/>
            </a:prstGeom>
            <a:solidFill>
              <a:schemeClr val="bg1"/>
            </a:solidFill>
            <a:ln w="12700" cap="sq">
              <a:solidFill>
                <a:schemeClr val="tx1"/>
              </a:solidFill>
              <a:miter lim="800000"/>
              <a:headEnd type="none" w="sm" len="sm"/>
              <a:tailEnd type="none" w="sm" len="sm"/>
            </a:ln>
          </p:spPr>
          <p:txBody>
            <a:bodyPr wrap="none" lIns="8037" tIns="4019" rIns="8037" bIns="4019" anchor="ctr"/>
            <a:lstStyle/>
            <a:p>
              <a:pPr algn="ctr" defTabSz="609600"/>
              <a:r>
                <a:rPr lang="en-US" sz="1600">
                  <a:solidFill>
                    <a:schemeClr val="hlink"/>
                  </a:solidFill>
                  <a:latin typeface="Tahoma" pitchFamily="34" charset="0"/>
                </a:rPr>
                <a:t>Tier 1 </a:t>
              </a:r>
            </a:p>
            <a:p>
              <a:pPr algn="ctr" defTabSz="609600"/>
              <a:r>
                <a:rPr lang="en-US" sz="1600">
                  <a:solidFill>
                    <a:schemeClr val="hlink"/>
                  </a:solidFill>
                  <a:latin typeface="Tahoma" pitchFamily="34" charset="0"/>
                </a:rPr>
                <a:t>Web</a:t>
              </a:r>
            </a:p>
          </p:txBody>
        </p:sp>
        <p:sp>
          <p:nvSpPr>
            <p:cNvPr id="17415" name="Rectangle 11"/>
            <p:cNvSpPr>
              <a:spLocks noChangeArrowheads="1"/>
            </p:cNvSpPr>
            <p:nvPr/>
          </p:nvSpPr>
          <p:spPr bwMode="auto">
            <a:xfrm>
              <a:off x="1017" y="1192"/>
              <a:ext cx="1792" cy="608"/>
            </a:xfrm>
            <a:prstGeom prst="rect">
              <a:avLst/>
            </a:prstGeom>
            <a:solidFill>
              <a:srgbClr val="6699FF"/>
            </a:solidFill>
            <a:ln w="12700" cap="sq">
              <a:solidFill>
                <a:schemeClr val="tx1"/>
              </a:solidFill>
              <a:miter lim="800000"/>
              <a:headEnd type="none" w="sm" len="sm"/>
              <a:tailEnd type="none" w="sm" len="sm"/>
            </a:ln>
          </p:spPr>
          <p:txBody>
            <a:bodyPr wrap="none" lIns="8037" tIns="4019" rIns="8037" bIns="4019" anchor="ctr"/>
            <a:lstStyle/>
            <a:p>
              <a:pPr algn="ctr" defTabSz="609600"/>
              <a:r>
                <a:rPr lang="en-US" sz="1600">
                  <a:solidFill>
                    <a:schemeClr val="bg1"/>
                  </a:solidFill>
                  <a:latin typeface="Tahoma" pitchFamily="34" charset="0"/>
                </a:rPr>
                <a:t>Tier 2</a:t>
              </a:r>
            </a:p>
            <a:p>
              <a:pPr algn="ctr" defTabSz="609600"/>
              <a:r>
                <a:rPr lang="en-US" sz="1600">
                  <a:solidFill>
                    <a:schemeClr val="bg1"/>
                  </a:solidFill>
                  <a:latin typeface="Tahoma" pitchFamily="34" charset="0"/>
                </a:rPr>
                <a:t>Application</a:t>
              </a:r>
            </a:p>
          </p:txBody>
        </p:sp>
        <p:sp>
          <p:nvSpPr>
            <p:cNvPr id="17416" name="Rectangle 12"/>
            <p:cNvSpPr>
              <a:spLocks noChangeArrowheads="1"/>
            </p:cNvSpPr>
            <p:nvPr/>
          </p:nvSpPr>
          <p:spPr bwMode="auto">
            <a:xfrm>
              <a:off x="1017" y="1864"/>
              <a:ext cx="1792" cy="480"/>
            </a:xfrm>
            <a:prstGeom prst="rect">
              <a:avLst/>
            </a:prstGeom>
            <a:solidFill>
              <a:srgbClr val="0066FF"/>
            </a:solidFill>
            <a:ln w="12700" cap="sq">
              <a:solidFill>
                <a:schemeClr val="tx1"/>
              </a:solidFill>
              <a:miter lim="800000"/>
              <a:headEnd type="none" w="sm" len="sm"/>
              <a:tailEnd type="none" w="sm" len="sm"/>
            </a:ln>
          </p:spPr>
          <p:txBody>
            <a:bodyPr wrap="none" lIns="8037" tIns="4019" rIns="8037" bIns="4019" anchor="ctr"/>
            <a:lstStyle/>
            <a:p>
              <a:pPr algn="ctr" defTabSz="609600"/>
              <a:r>
                <a:rPr lang="en-US" sz="1600">
                  <a:solidFill>
                    <a:schemeClr val="bg1"/>
                  </a:solidFill>
                  <a:latin typeface="Tahoma" pitchFamily="34" charset="0"/>
                </a:rPr>
                <a:t>Tier 3 </a:t>
              </a:r>
            </a:p>
            <a:p>
              <a:pPr algn="ctr" defTabSz="609600"/>
              <a:r>
                <a:rPr lang="en-US" sz="1600">
                  <a:solidFill>
                    <a:schemeClr val="bg1"/>
                  </a:solidFill>
                  <a:latin typeface="Tahoma" pitchFamily="34" charset="0"/>
                </a:rPr>
                <a:t>Data</a:t>
              </a:r>
            </a:p>
          </p:txBody>
        </p:sp>
        <p:sp>
          <p:nvSpPr>
            <p:cNvPr id="17417" name="Text Box 13"/>
            <p:cNvSpPr txBox="1">
              <a:spLocks noChangeArrowheads="1"/>
            </p:cNvSpPr>
            <p:nvPr/>
          </p:nvSpPr>
          <p:spPr bwMode="auto">
            <a:xfrm>
              <a:off x="2329" y="688"/>
              <a:ext cx="454" cy="336"/>
            </a:xfrm>
            <a:prstGeom prst="rect">
              <a:avLst/>
            </a:prstGeom>
            <a:noFill/>
            <a:ln w="28575">
              <a:noFill/>
              <a:miter lim="800000"/>
              <a:headEnd/>
              <a:tailEnd/>
            </a:ln>
          </p:spPr>
          <p:txBody>
            <a:bodyPr wrap="none" lIns="8037" tIns="4019" rIns="8037" bIns="4019" anchor="ctr"/>
            <a:lstStyle/>
            <a:p>
              <a:pPr defTabSz="609600">
                <a:spcBef>
                  <a:spcPct val="50000"/>
                </a:spcBef>
                <a:buClr>
                  <a:schemeClr val="accent2"/>
                </a:buClr>
                <a:buSzPct val="80000"/>
                <a:buFont typeface="Wingdings" pitchFamily="2" charset="2"/>
                <a:buNone/>
              </a:pPr>
              <a:r>
                <a:rPr lang="en-US" sz="800" b="1"/>
                <a:t>Web Server </a:t>
              </a:r>
              <a:br>
                <a:rPr lang="en-US" sz="800" b="1"/>
              </a:br>
              <a:r>
                <a:rPr lang="en-US" sz="800" b="1"/>
                <a:t>Gateway</a:t>
              </a:r>
            </a:p>
          </p:txBody>
        </p:sp>
        <p:sp>
          <p:nvSpPr>
            <p:cNvPr id="17418" name="Text Box 14"/>
            <p:cNvSpPr txBox="1">
              <a:spLocks noChangeArrowheads="1"/>
            </p:cNvSpPr>
            <p:nvPr/>
          </p:nvSpPr>
          <p:spPr bwMode="auto">
            <a:xfrm>
              <a:off x="1049" y="1210"/>
              <a:ext cx="544" cy="575"/>
            </a:xfrm>
            <a:prstGeom prst="rect">
              <a:avLst/>
            </a:prstGeom>
            <a:noFill/>
            <a:ln w="28575">
              <a:noFill/>
              <a:miter lim="800000"/>
              <a:headEnd/>
              <a:tailEnd/>
            </a:ln>
          </p:spPr>
          <p:txBody>
            <a:bodyPr wrap="none" lIns="8037" tIns="4019" rIns="8037" bIns="4019" anchor="ctr"/>
            <a:lstStyle/>
            <a:p>
              <a:pPr defTabSz="609600">
                <a:spcBef>
                  <a:spcPct val="50000"/>
                </a:spcBef>
                <a:buClr>
                  <a:schemeClr val="accent2"/>
                </a:buClr>
                <a:buSzPct val="80000"/>
                <a:buFont typeface="Wingdings" pitchFamily="2" charset="2"/>
                <a:buNone/>
              </a:pPr>
              <a:r>
                <a:rPr lang="en-US" sz="800" b="1">
                  <a:solidFill>
                    <a:schemeClr val="bg1"/>
                  </a:solidFill>
                </a:rPr>
                <a:t>Dispatcher</a:t>
              </a:r>
              <a:br>
                <a:rPr lang="en-US" sz="800" b="1">
                  <a:solidFill>
                    <a:schemeClr val="bg1"/>
                  </a:solidFill>
                </a:rPr>
              </a:br>
              <a:r>
                <a:rPr lang="en-US" sz="800" b="1">
                  <a:solidFill>
                    <a:schemeClr val="bg1"/>
                  </a:solidFill>
                </a:rPr>
                <a:t>Presentation </a:t>
              </a:r>
              <a:br>
                <a:rPr lang="en-US" sz="800" b="1">
                  <a:solidFill>
                    <a:schemeClr val="bg1"/>
                  </a:solidFill>
                </a:rPr>
              </a:br>
              <a:r>
                <a:rPr lang="en-US" sz="800" b="1">
                  <a:solidFill>
                    <a:schemeClr val="bg1"/>
                  </a:solidFill>
                </a:rPr>
                <a:t>Administration </a:t>
              </a:r>
              <a:br>
                <a:rPr lang="en-US" sz="800" b="1">
                  <a:solidFill>
                    <a:schemeClr val="bg1"/>
                  </a:solidFill>
                </a:rPr>
              </a:br>
              <a:r>
                <a:rPr lang="en-US" sz="800" b="1">
                  <a:solidFill>
                    <a:schemeClr val="bg1"/>
                  </a:solidFill>
                </a:rPr>
                <a:t>Notification </a:t>
              </a:r>
              <a:br>
                <a:rPr lang="en-US" sz="800" b="1">
                  <a:solidFill>
                    <a:schemeClr val="bg1"/>
                  </a:solidFill>
                </a:rPr>
              </a:br>
              <a:r>
                <a:rPr lang="en-US" sz="800" b="1">
                  <a:solidFill>
                    <a:schemeClr val="bg1"/>
                  </a:solidFill>
                </a:rPr>
                <a:t>Reporting </a:t>
              </a:r>
              <a:br>
                <a:rPr lang="en-US" sz="800" b="1">
                  <a:solidFill>
                    <a:schemeClr val="bg1"/>
                  </a:solidFill>
                </a:rPr>
              </a:br>
              <a:r>
                <a:rPr lang="en-US" sz="800" b="1">
                  <a:solidFill>
                    <a:schemeClr val="bg1"/>
                  </a:solidFill>
                </a:rPr>
                <a:t>Scheduling </a:t>
              </a:r>
              <a:br>
                <a:rPr lang="en-US" sz="800" b="1">
                  <a:solidFill>
                    <a:schemeClr val="bg1"/>
                  </a:solidFill>
                </a:rPr>
              </a:br>
              <a:r>
                <a:rPr lang="en-US" sz="800" b="1">
                  <a:solidFill>
                    <a:schemeClr val="bg1"/>
                  </a:solidFill>
                </a:rPr>
                <a:t>Logging</a:t>
              </a:r>
            </a:p>
          </p:txBody>
        </p:sp>
        <p:sp>
          <p:nvSpPr>
            <p:cNvPr id="17419" name="Text Box 15"/>
            <p:cNvSpPr txBox="1">
              <a:spLocks noChangeArrowheads="1"/>
            </p:cNvSpPr>
            <p:nvPr/>
          </p:nvSpPr>
          <p:spPr bwMode="auto">
            <a:xfrm>
              <a:off x="2367" y="1962"/>
              <a:ext cx="552" cy="307"/>
            </a:xfrm>
            <a:prstGeom prst="rect">
              <a:avLst/>
            </a:prstGeom>
            <a:noFill/>
            <a:ln w="28575">
              <a:noFill/>
              <a:miter lim="800000"/>
              <a:headEnd/>
              <a:tailEnd/>
            </a:ln>
          </p:spPr>
          <p:txBody>
            <a:bodyPr wrap="none" lIns="8037" tIns="4019" rIns="8037" bIns="4019" anchor="ctr"/>
            <a:lstStyle/>
            <a:p>
              <a:pPr defTabSz="609600">
                <a:spcBef>
                  <a:spcPct val="50000"/>
                </a:spcBef>
                <a:buClr>
                  <a:schemeClr val="accent2"/>
                </a:buClr>
                <a:buSzPct val="80000"/>
                <a:buFont typeface="Wingdings" pitchFamily="2" charset="2"/>
                <a:buNone/>
              </a:pPr>
              <a:r>
                <a:rPr lang="en-US" sz="800" b="1">
                  <a:solidFill>
                    <a:schemeClr val="bg1"/>
                  </a:solidFill>
                </a:rPr>
                <a:t>Content   </a:t>
              </a:r>
              <a:br>
                <a:rPr lang="en-US" sz="800" b="1">
                  <a:solidFill>
                    <a:schemeClr val="bg1"/>
                  </a:solidFill>
                </a:rPr>
              </a:br>
              <a:r>
                <a:rPr lang="en-US" sz="800" b="1">
                  <a:solidFill>
                    <a:schemeClr val="bg1"/>
                  </a:solidFill>
                </a:rPr>
                <a:t>Management </a:t>
              </a:r>
            </a:p>
            <a:p>
              <a:pPr defTabSz="609600">
                <a:spcBef>
                  <a:spcPct val="50000"/>
                </a:spcBef>
                <a:buClr>
                  <a:schemeClr val="accent2"/>
                </a:buClr>
                <a:buSzPct val="80000"/>
                <a:buFont typeface="Wingdings" pitchFamily="2" charset="2"/>
                <a:buNone/>
              </a:pPr>
              <a:r>
                <a:rPr lang="en-US" sz="800" b="1">
                  <a:solidFill>
                    <a:schemeClr val="bg1"/>
                  </a:solidFill>
                </a:rPr>
                <a:t>Security</a:t>
              </a:r>
            </a:p>
          </p:txBody>
        </p:sp>
      </p:grpSp>
      <p:sp>
        <p:nvSpPr>
          <p:cNvPr id="17412"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17413"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ChangeArrowheads="1"/>
          </p:cNvSpPr>
          <p:nvPr/>
        </p:nvSpPr>
        <p:spPr bwMode="auto">
          <a:xfrm>
            <a:off x="1981200" y="228600"/>
            <a:ext cx="5195888" cy="549275"/>
          </a:xfrm>
          <a:prstGeom prst="rect">
            <a:avLst/>
          </a:prstGeom>
          <a:noFill/>
          <a:ln w="9525">
            <a:noFill/>
            <a:miter lim="800000"/>
            <a:headEnd/>
            <a:tailEnd/>
          </a:ln>
        </p:spPr>
        <p:txBody>
          <a:bodyPr wrap="none" anchor="ctr">
            <a:spAutoFit/>
          </a:bodyPr>
          <a:lstStyle/>
          <a:p>
            <a:r>
              <a:rPr lang="en-US" sz="3000" b="1">
                <a:solidFill>
                  <a:srgbClr val="A50021"/>
                </a:solidFill>
                <a:latin typeface="Verdana" pitchFamily="34" charset="0"/>
              </a:rPr>
              <a:t>Cognos 10 Architecture</a:t>
            </a:r>
          </a:p>
        </p:txBody>
      </p:sp>
      <p:sp>
        <p:nvSpPr>
          <p:cNvPr id="19458" name="Rectangle 3"/>
          <p:cNvSpPr>
            <a:spLocks noChangeArrowheads="1"/>
          </p:cNvSpPr>
          <p:nvPr/>
        </p:nvSpPr>
        <p:spPr bwMode="auto">
          <a:xfrm>
            <a:off x="228600" y="838200"/>
            <a:ext cx="8686800" cy="1190625"/>
          </a:xfrm>
          <a:prstGeom prst="rect">
            <a:avLst/>
          </a:prstGeom>
          <a:noFill/>
          <a:ln w="9525">
            <a:noFill/>
            <a:miter lim="800000"/>
            <a:headEnd/>
            <a:tailEnd/>
          </a:ln>
        </p:spPr>
        <p:txBody>
          <a:bodyPr>
            <a:spAutoFit/>
          </a:bodyPr>
          <a:lstStyle/>
          <a:p>
            <a:pPr eaLnBrk="0" hangingPunct="0"/>
            <a:r>
              <a:rPr lang="en-US">
                <a:latin typeface="Verdana" pitchFamily="34" charset="0"/>
              </a:rPr>
              <a:t>Cognos 10 has a multitiered architecture. For description purposes, it can be separated into three tiers: Web server, applications, and data. The tiers are based on business function, and are typically separated by network firewalls. Cognos 10 user interfaces sit above the tiers.</a:t>
            </a:r>
          </a:p>
        </p:txBody>
      </p:sp>
      <p:sp>
        <p:nvSpPr>
          <p:cNvPr id="19459"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19460"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pic>
        <p:nvPicPr>
          <p:cNvPr id="19461" name="Picture 7"/>
          <p:cNvPicPr>
            <a:picLocks noChangeAspect="1" noChangeArrowheads="1"/>
          </p:cNvPicPr>
          <p:nvPr/>
        </p:nvPicPr>
        <p:blipFill>
          <a:blip r:embed="rId2"/>
          <a:srcRect/>
          <a:stretch>
            <a:fillRect/>
          </a:stretch>
        </p:blipFill>
        <p:spPr bwMode="auto">
          <a:xfrm>
            <a:off x="762000" y="2133600"/>
            <a:ext cx="7772400" cy="42338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1981200" y="228600"/>
            <a:ext cx="5195888" cy="549275"/>
          </a:xfrm>
          <a:prstGeom prst="rect">
            <a:avLst/>
          </a:prstGeom>
          <a:noFill/>
          <a:ln w="9525">
            <a:noFill/>
            <a:miter lim="800000"/>
            <a:headEnd/>
            <a:tailEnd/>
          </a:ln>
        </p:spPr>
        <p:txBody>
          <a:bodyPr wrap="none" anchor="ctr">
            <a:spAutoFit/>
          </a:bodyPr>
          <a:lstStyle/>
          <a:p>
            <a:r>
              <a:rPr lang="en-US" sz="3000" b="1">
                <a:solidFill>
                  <a:srgbClr val="A50021"/>
                </a:solidFill>
                <a:latin typeface="Verdana" pitchFamily="34" charset="0"/>
              </a:rPr>
              <a:t>Cognos 10 Architecture</a:t>
            </a:r>
          </a:p>
        </p:txBody>
      </p:sp>
      <p:sp>
        <p:nvSpPr>
          <p:cNvPr id="20482"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20483"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pic>
        <p:nvPicPr>
          <p:cNvPr id="20484" name="Picture 7"/>
          <p:cNvPicPr>
            <a:picLocks noChangeAspect="1" noChangeArrowheads="1"/>
          </p:cNvPicPr>
          <p:nvPr/>
        </p:nvPicPr>
        <p:blipFill>
          <a:blip r:embed="rId2"/>
          <a:srcRect/>
          <a:stretch>
            <a:fillRect/>
          </a:stretch>
        </p:blipFill>
        <p:spPr bwMode="auto">
          <a:xfrm>
            <a:off x="533400" y="1152525"/>
            <a:ext cx="8305800" cy="4552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41"/>
          <p:cNvPicPr>
            <a:picLocks noChangeAspect="1" noChangeArrowheads="1"/>
          </p:cNvPicPr>
          <p:nvPr/>
        </p:nvPicPr>
        <p:blipFill>
          <a:blip r:embed="rId3"/>
          <a:srcRect/>
          <a:stretch>
            <a:fillRect/>
          </a:stretch>
        </p:blipFill>
        <p:spPr bwMode="auto">
          <a:xfrm>
            <a:off x="304800" y="381000"/>
            <a:ext cx="8458200" cy="5791200"/>
          </a:xfrm>
          <a:prstGeom prst="rect">
            <a:avLst/>
          </a:prstGeom>
          <a:noFill/>
          <a:ln w="9525">
            <a:noFill/>
            <a:miter lim="800000"/>
            <a:headEnd/>
            <a:tailEnd/>
          </a:ln>
        </p:spPr>
      </p:pic>
      <p:sp>
        <p:nvSpPr>
          <p:cNvPr id="21506"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21507"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60"/>
          <p:cNvSpPr txBox="1">
            <a:spLocks noChangeArrowheads="1"/>
          </p:cNvSpPr>
          <p:nvPr/>
        </p:nvSpPr>
        <p:spPr bwMode="auto">
          <a:xfrm>
            <a:off x="2057400" y="1524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Tier 1: Web</a:t>
            </a:r>
          </a:p>
        </p:txBody>
      </p:sp>
      <p:grpSp>
        <p:nvGrpSpPr>
          <p:cNvPr id="23554" name="Group 64"/>
          <p:cNvGrpSpPr>
            <a:grpSpLocks/>
          </p:cNvGrpSpPr>
          <p:nvPr/>
        </p:nvGrpSpPr>
        <p:grpSpPr bwMode="auto">
          <a:xfrm>
            <a:off x="533400" y="1752600"/>
            <a:ext cx="7772400" cy="4191000"/>
            <a:chOff x="298" y="738"/>
            <a:chExt cx="3266" cy="1821"/>
          </a:xfrm>
        </p:grpSpPr>
        <p:pic>
          <p:nvPicPr>
            <p:cNvPr id="23557" name="Picture 4"/>
            <p:cNvPicPr>
              <a:picLocks noChangeAspect="1" noChangeArrowheads="1"/>
            </p:cNvPicPr>
            <p:nvPr/>
          </p:nvPicPr>
          <p:blipFill>
            <a:blip r:embed="rId2"/>
            <a:srcRect/>
            <a:stretch>
              <a:fillRect/>
            </a:stretch>
          </p:blipFill>
          <p:spPr bwMode="auto">
            <a:xfrm>
              <a:off x="298" y="738"/>
              <a:ext cx="294" cy="329"/>
            </a:xfrm>
            <a:prstGeom prst="rect">
              <a:avLst/>
            </a:prstGeom>
            <a:noFill/>
            <a:ln w="12700" cap="sq">
              <a:noFill/>
              <a:miter lim="800000"/>
              <a:headEnd type="none" w="sm" len="sm"/>
              <a:tailEnd type="none" w="sm" len="sm"/>
            </a:ln>
          </p:spPr>
        </p:pic>
        <p:pic>
          <p:nvPicPr>
            <p:cNvPr id="23558" name="Picture 5"/>
            <p:cNvPicPr>
              <a:picLocks noChangeAspect="1" noChangeArrowheads="1"/>
            </p:cNvPicPr>
            <p:nvPr/>
          </p:nvPicPr>
          <p:blipFill>
            <a:blip r:embed="rId3"/>
            <a:srcRect/>
            <a:stretch>
              <a:fillRect/>
            </a:stretch>
          </p:blipFill>
          <p:spPr bwMode="auto">
            <a:xfrm>
              <a:off x="2328" y="738"/>
              <a:ext cx="269" cy="565"/>
            </a:xfrm>
            <a:prstGeom prst="rect">
              <a:avLst/>
            </a:prstGeom>
            <a:noFill/>
            <a:ln w="12700" cap="sq">
              <a:noFill/>
              <a:miter lim="800000"/>
              <a:headEnd type="none" w="sm" len="sm"/>
              <a:tailEnd type="none" w="sm" len="sm"/>
            </a:ln>
          </p:spPr>
        </p:pic>
        <p:pic>
          <p:nvPicPr>
            <p:cNvPr id="23559" name="Picture 6" descr="j0312178"/>
            <p:cNvPicPr>
              <a:picLocks noChangeAspect="1" noChangeArrowheads="1"/>
            </p:cNvPicPr>
            <p:nvPr/>
          </p:nvPicPr>
          <p:blipFill>
            <a:blip r:embed="rId4"/>
            <a:srcRect/>
            <a:stretch>
              <a:fillRect/>
            </a:stretch>
          </p:blipFill>
          <p:spPr bwMode="auto">
            <a:xfrm>
              <a:off x="357" y="1341"/>
              <a:ext cx="170" cy="263"/>
            </a:xfrm>
            <a:prstGeom prst="rect">
              <a:avLst/>
            </a:prstGeom>
            <a:noFill/>
            <a:ln w="9525">
              <a:noFill/>
              <a:miter lim="800000"/>
              <a:headEnd/>
              <a:tailEnd/>
            </a:ln>
          </p:spPr>
        </p:pic>
        <p:sp>
          <p:nvSpPr>
            <p:cNvPr id="23560" name="Line 7"/>
            <p:cNvSpPr>
              <a:spLocks noChangeShapeType="1"/>
            </p:cNvSpPr>
            <p:nvPr/>
          </p:nvSpPr>
          <p:spPr bwMode="auto">
            <a:xfrm>
              <a:off x="2563" y="926"/>
              <a:ext cx="265" cy="0"/>
            </a:xfrm>
            <a:prstGeom prst="line">
              <a:avLst/>
            </a:prstGeom>
            <a:noFill/>
            <a:ln w="12700" cap="sq">
              <a:solidFill>
                <a:schemeClr val="tx1"/>
              </a:solidFill>
              <a:round/>
              <a:headEnd type="stealth" w="med" len="med"/>
              <a:tailEnd type="stealth" w="med" len="med"/>
            </a:ln>
          </p:spPr>
          <p:txBody>
            <a:bodyPr lIns="3573" tIns="1787" rIns="3573" bIns="1787">
              <a:spAutoFit/>
            </a:bodyPr>
            <a:lstStyle/>
            <a:p>
              <a:endParaRPr lang="en-US"/>
            </a:p>
          </p:txBody>
        </p:sp>
        <p:pic>
          <p:nvPicPr>
            <p:cNvPr id="23561" name="Picture 8"/>
            <p:cNvPicPr>
              <a:picLocks noChangeAspect="1" noChangeArrowheads="1"/>
            </p:cNvPicPr>
            <p:nvPr/>
          </p:nvPicPr>
          <p:blipFill>
            <a:blip r:embed="rId3"/>
            <a:srcRect/>
            <a:stretch>
              <a:fillRect/>
            </a:stretch>
          </p:blipFill>
          <p:spPr bwMode="auto">
            <a:xfrm>
              <a:off x="2328" y="1378"/>
              <a:ext cx="269" cy="564"/>
            </a:xfrm>
            <a:prstGeom prst="rect">
              <a:avLst/>
            </a:prstGeom>
            <a:noFill/>
            <a:ln w="12700" cap="sq">
              <a:noFill/>
              <a:miter lim="800000"/>
              <a:headEnd type="none" w="sm" len="sm"/>
              <a:tailEnd type="none" w="sm" len="sm"/>
            </a:ln>
          </p:spPr>
        </p:pic>
        <p:sp>
          <p:nvSpPr>
            <p:cNvPr id="23562" name="Line 9"/>
            <p:cNvSpPr>
              <a:spLocks noChangeShapeType="1"/>
            </p:cNvSpPr>
            <p:nvPr/>
          </p:nvSpPr>
          <p:spPr bwMode="auto">
            <a:xfrm>
              <a:off x="2563" y="1566"/>
              <a:ext cx="265" cy="0"/>
            </a:xfrm>
            <a:prstGeom prst="line">
              <a:avLst/>
            </a:prstGeom>
            <a:noFill/>
            <a:ln w="12700" cap="sq">
              <a:solidFill>
                <a:schemeClr val="tx1"/>
              </a:solidFill>
              <a:round/>
              <a:headEnd type="stealth" w="med" len="med"/>
              <a:tailEnd type="stealth" w="med" len="med"/>
            </a:ln>
          </p:spPr>
          <p:txBody>
            <a:bodyPr lIns="3573" tIns="1787" rIns="3573" bIns="1787">
              <a:spAutoFit/>
            </a:bodyPr>
            <a:lstStyle/>
            <a:p>
              <a:endParaRPr lang="en-US"/>
            </a:p>
          </p:txBody>
        </p:sp>
        <p:pic>
          <p:nvPicPr>
            <p:cNvPr id="23563" name="Picture 10" descr="BS01739_"/>
            <p:cNvPicPr>
              <a:picLocks noChangeAspect="1" noChangeArrowheads="1"/>
            </p:cNvPicPr>
            <p:nvPr/>
          </p:nvPicPr>
          <p:blipFill>
            <a:blip r:embed="rId5"/>
            <a:srcRect/>
            <a:stretch>
              <a:fillRect/>
            </a:stretch>
          </p:blipFill>
          <p:spPr bwMode="auto">
            <a:xfrm>
              <a:off x="1651" y="1190"/>
              <a:ext cx="471" cy="211"/>
            </a:xfrm>
            <a:prstGeom prst="rect">
              <a:avLst/>
            </a:prstGeom>
            <a:noFill/>
            <a:ln w="9525">
              <a:noFill/>
              <a:miter lim="800000"/>
              <a:headEnd/>
              <a:tailEnd/>
            </a:ln>
          </p:spPr>
        </p:pic>
        <p:sp>
          <p:nvSpPr>
            <p:cNvPr id="23564" name="Line 11"/>
            <p:cNvSpPr>
              <a:spLocks noChangeShapeType="1"/>
            </p:cNvSpPr>
            <p:nvPr/>
          </p:nvSpPr>
          <p:spPr bwMode="auto">
            <a:xfrm flipV="1">
              <a:off x="2093" y="1039"/>
              <a:ext cx="235" cy="113"/>
            </a:xfrm>
            <a:prstGeom prst="line">
              <a:avLst/>
            </a:prstGeom>
            <a:noFill/>
            <a:ln w="12700" cap="sq">
              <a:solidFill>
                <a:schemeClr val="tx1"/>
              </a:solidFill>
              <a:round/>
              <a:headEnd type="stealth" w="med" len="med"/>
              <a:tailEnd type="stealth" w="med" len="med"/>
            </a:ln>
          </p:spPr>
          <p:txBody>
            <a:bodyPr lIns="3573" tIns="1787" rIns="3573" bIns="1787">
              <a:spAutoFit/>
            </a:bodyPr>
            <a:lstStyle/>
            <a:p>
              <a:endParaRPr lang="en-US"/>
            </a:p>
          </p:txBody>
        </p:sp>
        <p:sp>
          <p:nvSpPr>
            <p:cNvPr id="23565" name="Line 12"/>
            <p:cNvSpPr>
              <a:spLocks noChangeShapeType="1"/>
            </p:cNvSpPr>
            <p:nvPr/>
          </p:nvSpPr>
          <p:spPr bwMode="auto">
            <a:xfrm>
              <a:off x="2093" y="1378"/>
              <a:ext cx="235" cy="113"/>
            </a:xfrm>
            <a:prstGeom prst="line">
              <a:avLst/>
            </a:prstGeom>
            <a:noFill/>
            <a:ln w="12700" cap="sq">
              <a:solidFill>
                <a:schemeClr val="tx1"/>
              </a:solidFill>
              <a:round/>
              <a:headEnd type="stealth" w="med" len="med"/>
              <a:tailEnd type="stealth" w="med" len="med"/>
            </a:ln>
          </p:spPr>
          <p:txBody>
            <a:bodyPr lIns="3573" tIns="1787" rIns="3573" bIns="1787">
              <a:spAutoFit/>
            </a:bodyPr>
            <a:lstStyle/>
            <a:p>
              <a:endParaRPr lang="en-US"/>
            </a:p>
          </p:txBody>
        </p:sp>
        <p:sp>
          <p:nvSpPr>
            <p:cNvPr id="23566" name="Line 13"/>
            <p:cNvSpPr>
              <a:spLocks noChangeShapeType="1"/>
            </p:cNvSpPr>
            <p:nvPr/>
          </p:nvSpPr>
          <p:spPr bwMode="auto">
            <a:xfrm flipH="1">
              <a:off x="2211" y="2206"/>
              <a:ext cx="1353" cy="0"/>
            </a:xfrm>
            <a:prstGeom prst="line">
              <a:avLst/>
            </a:prstGeom>
            <a:noFill/>
            <a:ln w="28575" cap="sq">
              <a:solidFill>
                <a:schemeClr val="tx1"/>
              </a:solidFill>
              <a:round/>
              <a:headEnd/>
              <a:tailEnd/>
            </a:ln>
          </p:spPr>
          <p:txBody>
            <a:bodyPr lIns="3573" tIns="1787" rIns="3573" bIns="1787">
              <a:spAutoFit/>
            </a:bodyPr>
            <a:lstStyle/>
            <a:p>
              <a:endParaRPr lang="en-US"/>
            </a:p>
          </p:txBody>
        </p:sp>
        <p:sp>
          <p:nvSpPr>
            <p:cNvPr id="23567" name="Line 14"/>
            <p:cNvSpPr>
              <a:spLocks noChangeShapeType="1"/>
            </p:cNvSpPr>
            <p:nvPr/>
          </p:nvSpPr>
          <p:spPr bwMode="auto">
            <a:xfrm flipV="1">
              <a:off x="3564" y="1152"/>
              <a:ext cx="0" cy="1054"/>
            </a:xfrm>
            <a:prstGeom prst="line">
              <a:avLst/>
            </a:prstGeom>
            <a:noFill/>
            <a:ln w="28575" cap="sq">
              <a:solidFill>
                <a:schemeClr val="tx1"/>
              </a:solidFill>
              <a:round/>
              <a:headEnd/>
              <a:tailEnd/>
            </a:ln>
          </p:spPr>
          <p:txBody>
            <a:bodyPr lIns="3573" tIns="1787" rIns="3573" bIns="1787">
              <a:spAutoFit/>
            </a:bodyPr>
            <a:lstStyle/>
            <a:p>
              <a:endParaRPr lang="en-US"/>
            </a:p>
          </p:txBody>
        </p:sp>
        <p:sp>
          <p:nvSpPr>
            <p:cNvPr id="23568" name="Line 15"/>
            <p:cNvSpPr>
              <a:spLocks noChangeShapeType="1"/>
            </p:cNvSpPr>
            <p:nvPr/>
          </p:nvSpPr>
          <p:spPr bwMode="auto">
            <a:xfrm>
              <a:off x="3299" y="1152"/>
              <a:ext cx="265" cy="0"/>
            </a:xfrm>
            <a:prstGeom prst="line">
              <a:avLst/>
            </a:prstGeom>
            <a:noFill/>
            <a:ln w="28575" cap="sq">
              <a:solidFill>
                <a:schemeClr val="tx1"/>
              </a:solidFill>
              <a:round/>
              <a:headEnd/>
              <a:tailEnd/>
            </a:ln>
          </p:spPr>
          <p:txBody>
            <a:bodyPr lIns="3573" tIns="1787" rIns="3573" bIns="1787">
              <a:spAutoFit/>
            </a:bodyPr>
            <a:lstStyle/>
            <a:p>
              <a:endParaRPr lang="en-US"/>
            </a:p>
          </p:txBody>
        </p:sp>
        <p:sp>
          <p:nvSpPr>
            <p:cNvPr id="23569" name="Line 16"/>
            <p:cNvSpPr>
              <a:spLocks noChangeShapeType="1"/>
            </p:cNvSpPr>
            <p:nvPr/>
          </p:nvSpPr>
          <p:spPr bwMode="auto">
            <a:xfrm>
              <a:off x="3299" y="1792"/>
              <a:ext cx="265" cy="0"/>
            </a:xfrm>
            <a:prstGeom prst="line">
              <a:avLst/>
            </a:prstGeom>
            <a:noFill/>
            <a:ln w="28575" cap="sq">
              <a:solidFill>
                <a:schemeClr val="tx1"/>
              </a:solidFill>
              <a:round/>
              <a:headEnd/>
              <a:tailEnd/>
            </a:ln>
          </p:spPr>
          <p:txBody>
            <a:bodyPr lIns="3573" tIns="1787" rIns="3573" bIns="1787">
              <a:spAutoFit/>
            </a:bodyPr>
            <a:lstStyle/>
            <a:p>
              <a:endParaRPr lang="en-US"/>
            </a:p>
          </p:txBody>
        </p:sp>
        <p:sp>
          <p:nvSpPr>
            <p:cNvPr id="23570" name="Line 18"/>
            <p:cNvSpPr>
              <a:spLocks noChangeShapeType="1"/>
            </p:cNvSpPr>
            <p:nvPr/>
          </p:nvSpPr>
          <p:spPr bwMode="auto">
            <a:xfrm>
              <a:off x="2652" y="2206"/>
              <a:ext cx="0" cy="264"/>
            </a:xfrm>
            <a:prstGeom prst="line">
              <a:avLst/>
            </a:prstGeom>
            <a:noFill/>
            <a:ln w="28575" cap="sq">
              <a:solidFill>
                <a:schemeClr val="tx1"/>
              </a:solidFill>
              <a:round/>
              <a:headEnd/>
              <a:tailEnd type="stealth" w="med" len="med"/>
            </a:ln>
          </p:spPr>
          <p:txBody>
            <a:bodyPr lIns="3573" tIns="1787" rIns="3573" bIns="1787">
              <a:spAutoFit/>
            </a:bodyPr>
            <a:lstStyle/>
            <a:p>
              <a:endParaRPr lang="en-US"/>
            </a:p>
          </p:txBody>
        </p:sp>
        <p:grpSp>
          <p:nvGrpSpPr>
            <p:cNvPr id="23571" name="Group 20"/>
            <p:cNvGrpSpPr>
              <a:grpSpLocks/>
            </p:cNvGrpSpPr>
            <p:nvPr/>
          </p:nvGrpSpPr>
          <p:grpSpPr bwMode="auto">
            <a:xfrm>
              <a:off x="2887" y="738"/>
              <a:ext cx="442" cy="377"/>
              <a:chOff x="4464" y="1536"/>
              <a:chExt cx="720" cy="480"/>
            </a:xfrm>
          </p:grpSpPr>
          <p:sp>
            <p:nvSpPr>
              <p:cNvPr id="23605" name="Rectangle 21"/>
              <p:cNvSpPr>
                <a:spLocks noChangeArrowheads="1"/>
              </p:cNvSpPr>
              <p:nvPr/>
            </p:nvSpPr>
            <p:spPr bwMode="auto">
              <a:xfrm>
                <a:off x="4464" y="1536"/>
                <a:ext cx="720" cy="288"/>
              </a:xfrm>
              <a:prstGeom prst="rect">
                <a:avLst/>
              </a:prstGeom>
              <a:solidFill>
                <a:schemeClr val="accent1"/>
              </a:solidFill>
              <a:ln w="12700" cap="sq">
                <a:solidFill>
                  <a:schemeClr val="tx1"/>
                </a:solidFill>
                <a:miter lim="800000"/>
                <a:headEnd/>
                <a:tailEnd/>
              </a:ln>
            </p:spPr>
            <p:txBody>
              <a:bodyPr lIns="3573" tIns="1787" rIns="3573" bIns="1787">
                <a:spAutoFit/>
              </a:bodyPr>
              <a:lstStyle/>
              <a:p>
                <a:endParaRPr lang="en-US">
                  <a:latin typeface="Georgia" pitchFamily="18" charset="0"/>
                </a:endParaRPr>
              </a:p>
            </p:txBody>
          </p:sp>
          <p:sp>
            <p:nvSpPr>
              <p:cNvPr id="23606" name="Rectangle 22"/>
              <p:cNvSpPr>
                <a:spLocks noChangeArrowheads="1"/>
              </p:cNvSpPr>
              <p:nvPr/>
            </p:nvSpPr>
            <p:spPr bwMode="auto">
              <a:xfrm>
                <a:off x="4464" y="1824"/>
                <a:ext cx="720" cy="192"/>
              </a:xfrm>
              <a:prstGeom prst="rect">
                <a:avLst/>
              </a:prstGeom>
              <a:solidFill>
                <a:schemeClr val="accent1"/>
              </a:solidFill>
              <a:ln w="12700" cap="sq">
                <a:solidFill>
                  <a:schemeClr val="tx1"/>
                </a:solidFill>
                <a:miter lim="800000"/>
                <a:headEnd/>
                <a:tailEnd/>
              </a:ln>
            </p:spPr>
            <p:txBody>
              <a:bodyPr lIns="3573" tIns="1787" rIns="3573" bIns="1787">
                <a:spAutoFit/>
              </a:bodyPr>
              <a:lstStyle/>
              <a:p>
                <a:endParaRPr lang="en-US">
                  <a:latin typeface="Georgia" pitchFamily="18" charset="0"/>
                </a:endParaRPr>
              </a:p>
            </p:txBody>
          </p:sp>
        </p:grpSp>
        <p:grpSp>
          <p:nvGrpSpPr>
            <p:cNvPr id="23572" name="Group 23"/>
            <p:cNvGrpSpPr>
              <a:grpSpLocks/>
            </p:cNvGrpSpPr>
            <p:nvPr/>
          </p:nvGrpSpPr>
          <p:grpSpPr bwMode="auto">
            <a:xfrm>
              <a:off x="2828" y="813"/>
              <a:ext cx="442" cy="377"/>
              <a:chOff x="4464" y="1536"/>
              <a:chExt cx="720" cy="480"/>
            </a:xfrm>
          </p:grpSpPr>
          <p:sp>
            <p:nvSpPr>
              <p:cNvPr id="23603" name="Rectangle 24"/>
              <p:cNvSpPr>
                <a:spLocks noChangeArrowheads="1"/>
              </p:cNvSpPr>
              <p:nvPr/>
            </p:nvSpPr>
            <p:spPr bwMode="auto">
              <a:xfrm>
                <a:off x="4464" y="1536"/>
                <a:ext cx="720" cy="288"/>
              </a:xfrm>
              <a:prstGeom prst="rect">
                <a:avLst/>
              </a:prstGeom>
              <a:solidFill>
                <a:schemeClr val="accent1"/>
              </a:solidFill>
              <a:ln w="12700" cap="sq">
                <a:solidFill>
                  <a:schemeClr val="tx1"/>
                </a:solidFill>
                <a:miter lim="800000"/>
                <a:headEnd/>
                <a:tailEnd/>
              </a:ln>
            </p:spPr>
            <p:txBody>
              <a:bodyPr lIns="3573" tIns="1787" rIns="3573" bIns="1787">
                <a:spAutoFit/>
              </a:bodyPr>
              <a:lstStyle/>
              <a:p>
                <a:endParaRPr lang="en-US">
                  <a:latin typeface="Georgia" pitchFamily="18" charset="0"/>
                </a:endParaRPr>
              </a:p>
            </p:txBody>
          </p:sp>
          <p:sp>
            <p:nvSpPr>
              <p:cNvPr id="23604" name="Rectangle 25"/>
              <p:cNvSpPr>
                <a:spLocks noChangeArrowheads="1"/>
              </p:cNvSpPr>
              <p:nvPr/>
            </p:nvSpPr>
            <p:spPr bwMode="auto">
              <a:xfrm>
                <a:off x="4464" y="1824"/>
                <a:ext cx="720" cy="192"/>
              </a:xfrm>
              <a:prstGeom prst="rect">
                <a:avLst/>
              </a:prstGeom>
              <a:solidFill>
                <a:schemeClr val="accent1"/>
              </a:solidFill>
              <a:ln w="12700" cap="sq">
                <a:solidFill>
                  <a:schemeClr val="tx1"/>
                </a:solidFill>
                <a:miter lim="800000"/>
                <a:headEnd/>
                <a:tailEnd/>
              </a:ln>
            </p:spPr>
            <p:txBody>
              <a:bodyPr lIns="3573" tIns="1787" rIns="3573" bIns="1787">
                <a:spAutoFit/>
              </a:bodyPr>
              <a:lstStyle/>
              <a:p>
                <a:endParaRPr lang="en-US">
                  <a:latin typeface="Georgia" pitchFamily="18" charset="0"/>
                </a:endParaRPr>
              </a:p>
            </p:txBody>
          </p:sp>
        </p:grpSp>
        <p:sp>
          <p:nvSpPr>
            <p:cNvPr id="23573" name="Text Box 26"/>
            <p:cNvSpPr txBox="1">
              <a:spLocks noChangeArrowheads="1"/>
            </p:cNvSpPr>
            <p:nvPr/>
          </p:nvSpPr>
          <p:spPr bwMode="auto">
            <a:xfrm>
              <a:off x="2886" y="853"/>
              <a:ext cx="331" cy="156"/>
            </a:xfrm>
            <a:prstGeom prst="rect">
              <a:avLst/>
            </a:prstGeom>
            <a:noFill/>
            <a:ln w="12700" cap="sq">
              <a:noFill/>
              <a:miter lim="800000"/>
              <a:headEnd/>
              <a:tailEnd/>
            </a:ln>
          </p:spPr>
          <p:txBody>
            <a:bodyPr lIns="3573" tIns="1787" rIns="3573" bIns="1787">
              <a:spAutoFit/>
            </a:bodyPr>
            <a:lstStyle/>
            <a:p>
              <a:pPr algn="ctr" defTabSz="609600"/>
              <a:r>
                <a:rPr lang="en-US" sz="800" b="1"/>
                <a:t>Web Server</a:t>
              </a:r>
            </a:p>
          </p:txBody>
        </p:sp>
        <p:sp>
          <p:nvSpPr>
            <p:cNvPr id="23574" name="Text Box 27"/>
            <p:cNvSpPr txBox="1">
              <a:spLocks noChangeArrowheads="1"/>
            </p:cNvSpPr>
            <p:nvPr/>
          </p:nvSpPr>
          <p:spPr bwMode="auto">
            <a:xfrm>
              <a:off x="2886" y="1074"/>
              <a:ext cx="325" cy="79"/>
            </a:xfrm>
            <a:prstGeom prst="rect">
              <a:avLst/>
            </a:prstGeom>
            <a:noFill/>
            <a:ln w="12700" cap="sq">
              <a:noFill/>
              <a:miter lim="800000"/>
              <a:headEnd/>
              <a:tailEnd/>
            </a:ln>
          </p:spPr>
          <p:txBody>
            <a:bodyPr lIns="3573" tIns="1787" rIns="3573" bIns="1787">
              <a:spAutoFit/>
            </a:bodyPr>
            <a:lstStyle/>
            <a:p>
              <a:pPr algn="ctr" defTabSz="609600">
                <a:spcBef>
                  <a:spcPct val="50000"/>
                </a:spcBef>
              </a:pPr>
              <a:r>
                <a:rPr lang="en-US" sz="800" b="1"/>
                <a:t>Gateway</a:t>
              </a:r>
            </a:p>
          </p:txBody>
        </p:sp>
        <p:grpSp>
          <p:nvGrpSpPr>
            <p:cNvPr id="23575" name="Group 29"/>
            <p:cNvGrpSpPr>
              <a:grpSpLocks/>
            </p:cNvGrpSpPr>
            <p:nvPr/>
          </p:nvGrpSpPr>
          <p:grpSpPr bwMode="auto">
            <a:xfrm>
              <a:off x="2887" y="1381"/>
              <a:ext cx="442" cy="377"/>
              <a:chOff x="4464" y="1536"/>
              <a:chExt cx="720" cy="480"/>
            </a:xfrm>
          </p:grpSpPr>
          <p:sp>
            <p:nvSpPr>
              <p:cNvPr id="23601" name="Rectangle 30"/>
              <p:cNvSpPr>
                <a:spLocks noChangeArrowheads="1"/>
              </p:cNvSpPr>
              <p:nvPr/>
            </p:nvSpPr>
            <p:spPr bwMode="auto">
              <a:xfrm>
                <a:off x="4464" y="1536"/>
                <a:ext cx="720" cy="288"/>
              </a:xfrm>
              <a:prstGeom prst="rect">
                <a:avLst/>
              </a:prstGeom>
              <a:solidFill>
                <a:schemeClr val="accent1"/>
              </a:solidFill>
              <a:ln w="12700" cap="sq">
                <a:solidFill>
                  <a:schemeClr val="tx1"/>
                </a:solidFill>
                <a:miter lim="800000"/>
                <a:headEnd/>
                <a:tailEnd/>
              </a:ln>
            </p:spPr>
            <p:txBody>
              <a:bodyPr lIns="3573" tIns="1787" rIns="3573" bIns="1787">
                <a:spAutoFit/>
              </a:bodyPr>
              <a:lstStyle/>
              <a:p>
                <a:endParaRPr lang="en-US">
                  <a:latin typeface="Georgia" pitchFamily="18" charset="0"/>
                </a:endParaRPr>
              </a:p>
            </p:txBody>
          </p:sp>
          <p:sp>
            <p:nvSpPr>
              <p:cNvPr id="23602" name="Rectangle 31"/>
              <p:cNvSpPr>
                <a:spLocks noChangeArrowheads="1"/>
              </p:cNvSpPr>
              <p:nvPr/>
            </p:nvSpPr>
            <p:spPr bwMode="auto">
              <a:xfrm>
                <a:off x="4464" y="1824"/>
                <a:ext cx="720" cy="192"/>
              </a:xfrm>
              <a:prstGeom prst="rect">
                <a:avLst/>
              </a:prstGeom>
              <a:solidFill>
                <a:schemeClr val="accent1"/>
              </a:solidFill>
              <a:ln w="12700" cap="sq">
                <a:solidFill>
                  <a:schemeClr val="tx1"/>
                </a:solidFill>
                <a:miter lim="800000"/>
                <a:headEnd/>
                <a:tailEnd/>
              </a:ln>
            </p:spPr>
            <p:txBody>
              <a:bodyPr lIns="3573" tIns="1787" rIns="3573" bIns="1787">
                <a:spAutoFit/>
              </a:bodyPr>
              <a:lstStyle/>
              <a:p>
                <a:endParaRPr lang="en-US">
                  <a:latin typeface="Georgia" pitchFamily="18" charset="0"/>
                </a:endParaRPr>
              </a:p>
            </p:txBody>
          </p:sp>
        </p:grpSp>
        <p:grpSp>
          <p:nvGrpSpPr>
            <p:cNvPr id="23576" name="Group 32"/>
            <p:cNvGrpSpPr>
              <a:grpSpLocks/>
            </p:cNvGrpSpPr>
            <p:nvPr/>
          </p:nvGrpSpPr>
          <p:grpSpPr bwMode="auto">
            <a:xfrm>
              <a:off x="2828" y="1453"/>
              <a:ext cx="442" cy="377"/>
              <a:chOff x="4464" y="1536"/>
              <a:chExt cx="720" cy="480"/>
            </a:xfrm>
          </p:grpSpPr>
          <p:sp>
            <p:nvSpPr>
              <p:cNvPr id="23599" name="Rectangle 33"/>
              <p:cNvSpPr>
                <a:spLocks noChangeArrowheads="1"/>
              </p:cNvSpPr>
              <p:nvPr/>
            </p:nvSpPr>
            <p:spPr bwMode="auto">
              <a:xfrm>
                <a:off x="4464" y="1536"/>
                <a:ext cx="720" cy="288"/>
              </a:xfrm>
              <a:prstGeom prst="rect">
                <a:avLst/>
              </a:prstGeom>
              <a:solidFill>
                <a:schemeClr val="accent1"/>
              </a:solidFill>
              <a:ln w="12700" cap="sq">
                <a:solidFill>
                  <a:schemeClr val="tx1"/>
                </a:solidFill>
                <a:miter lim="800000"/>
                <a:headEnd/>
                <a:tailEnd/>
              </a:ln>
            </p:spPr>
            <p:txBody>
              <a:bodyPr lIns="3573" tIns="1787" rIns="3573" bIns="1787">
                <a:spAutoFit/>
              </a:bodyPr>
              <a:lstStyle/>
              <a:p>
                <a:endParaRPr lang="en-US">
                  <a:latin typeface="Georgia" pitchFamily="18" charset="0"/>
                </a:endParaRPr>
              </a:p>
            </p:txBody>
          </p:sp>
          <p:sp>
            <p:nvSpPr>
              <p:cNvPr id="23600" name="Rectangle 34"/>
              <p:cNvSpPr>
                <a:spLocks noChangeArrowheads="1"/>
              </p:cNvSpPr>
              <p:nvPr/>
            </p:nvSpPr>
            <p:spPr bwMode="auto">
              <a:xfrm>
                <a:off x="4464" y="1824"/>
                <a:ext cx="720" cy="192"/>
              </a:xfrm>
              <a:prstGeom prst="rect">
                <a:avLst/>
              </a:prstGeom>
              <a:solidFill>
                <a:schemeClr val="accent1"/>
              </a:solidFill>
              <a:ln w="12700" cap="sq">
                <a:solidFill>
                  <a:schemeClr val="tx1"/>
                </a:solidFill>
                <a:miter lim="800000"/>
                <a:headEnd/>
                <a:tailEnd/>
              </a:ln>
            </p:spPr>
            <p:txBody>
              <a:bodyPr lIns="3573" tIns="1787" rIns="3573" bIns="1787">
                <a:spAutoFit/>
              </a:bodyPr>
              <a:lstStyle/>
              <a:p>
                <a:endParaRPr lang="en-US">
                  <a:latin typeface="Georgia" pitchFamily="18" charset="0"/>
                </a:endParaRPr>
              </a:p>
            </p:txBody>
          </p:sp>
        </p:grpSp>
        <p:sp>
          <p:nvSpPr>
            <p:cNvPr id="23577" name="Text Box 35"/>
            <p:cNvSpPr txBox="1">
              <a:spLocks noChangeArrowheads="1"/>
            </p:cNvSpPr>
            <p:nvPr/>
          </p:nvSpPr>
          <p:spPr bwMode="auto">
            <a:xfrm>
              <a:off x="2886" y="1493"/>
              <a:ext cx="331" cy="156"/>
            </a:xfrm>
            <a:prstGeom prst="rect">
              <a:avLst/>
            </a:prstGeom>
            <a:noFill/>
            <a:ln w="12700" cap="sq">
              <a:noFill/>
              <a:miter lim="800000"/>
              <a:headEnd/>
              <a:tailEnd/>
            </a:ln>
          </p:spPr>
          <p:txBody>
            <a:bodyPr lIns="3573" tIns="1787" rIns="3573" bIns="1787">
              <a:spAutoFit/>
            </a:bodyPr>
            <a:lstStyle/>
            <a:p>
              <a:pPr algn="ctr" defTabSz="609600"/>
              <a:r>
                <a:rPr lang="en-US" sz="800" b="1"/>
                <a:t>Web</a:t>
              </a:r>
              <a:r>
                <a:rPr lang="en-US" sz="800"/>
                <a:t> </a:t>
              </a:r>
              <a:r>
                <a:rPr lang="en-US" sz="800" b="1"/>
                <a:t>Server</a:t>
              </a:r>
            </a:p>
          </p:txBody>
        </p:sp>
        <p:sp>
          <p:nvSpPr>
            <p:cNvPr id="23578" name="Text Box 36"/>
            <p:cNvSpPr txBox="1">
              <a:spLocks noChangeArrowheads="1"/>
            </p:cNvSpPr>
            <p:nvPr/>
          </p:nvSpPr>
          <p:spPr bwMode="auto">
            <a:xfrm>
              <a:off x="2886" y="1714"/>
              <a:ext cx="325" cy="79"/>
            </a:xfrm>
            <a:prstGeom prst="rect">
              <a:avLst/>
            </a:prstGeom>
            <a:noFill/>
            <a:ln w="12700" cap="sq">
              <a:noFill/>
              <a:miter lim="800000"/>
              <a:headEnd/>
              <a:tailEnd/>
            </a:ln>
          </p:spPr>
          <p:txBody>
            <a:bodyPr lIns="3573" tIns="1787" rIns="3573" bIns="1787">
              <a:spAutoFit/>
            </a:bodyPr>
            <a:lstStyle/>
            <a:p>
              <a:pPr algn="ctr" defTabSz="609600">
                <a:spcBef>
                  <a:spcPct val="50000"/>
                </a:spcBef>
              </a:pPr>
              <a:r>
                <a:rPr lang="en-US" sz="800" b="1"/>
                <a:t>Gateway</a:t>
              </a:r>
            </a:p>
          </p:txBody>
        </p:sp>
        <p:sp>
          <p:nvSpPr>
            <p:cNvPr id="23579" name="Line 37"/>
            <p:cNvSpPr>
              <a:spLocks noChangeShapeType="1"/>
            </p:cNvSpPr>
            <p:nvPr/>
          </p:nvSpPr>
          <p:spPr bwMode="auto">
            <a:xfrm>
              <a:off x="1387" y="1303"/>
              <a:ext cx="235" cy="0"/>
            </a:xfrm>
            <a:prstGeom prst="line">
              <a:avLst/>
            </a:prstGeom>
            <a:noFill/>
            <a:ln w="12700" cap="sq">
              <a:solidFill>
                <a:schemeClr val="tx1"/>
              </a:solidFill>
              <a:round/>
              <a:headEnd type="stealth" w="med" len="med"/>
              <a:tailEnd type="stealth" w="med" len="med"/>
            </a:ln>
          </p:spPr>
          <p:txBody>
            <a:bodyPr lIns="3573" tIns="1787" rIns="3573" bIns="1787">
              <a:spAutoFit/>
            </a:bodyPr>
            <a:lstStyle/>
            <a:p>
              <a:endParaRPr lang="en-US"/>
            </a:p>
          </p:txBody>
        </p:sp>
        <p:sp>
          <p:nvSpPr>
            <p:cNvPr id="23580" name="Line 38"/>
            <p:cNvSpPr>
              <a:spLocks noChangeShapeType="1"/>
            </p:cNvSpPr>
            <p:nvPr/>
          </p:nvSpPr>
          <p:spPr bwMode="auto">
            <a:xfrm>
              <a:off x="622" y="1001"/>
              <a:ext cx="176" cy="76"/>
            </a:xfrm>
            <a:prstGeom prst="line">
              <a:avLst/>
            </a:prstGeom>
            <a:noFill/>
            <a:ln w="12700" cap="sq">
              <a:solidFill>
                <a:schemeClr val="tx1"/>
              </a:solidFill>
              <a:round/>
              <a:headEnd type="stealth" w="med" len="med"/>
              <a:tailEnd type="stealth" w="med" len="med"/>
            </a:ln>
          </p:spPr>
          <p:txBody>
            <a:bodyPr lIns="3573" tIns="1787" rIns="3573" bIns="1787">
              <a:spAutoFit/>
            </a:bodyPr>
            <a:lstStyle/>
            <a:p>
              <a:endParaRPr lang="en-US"/>
            </a:p>
          </p:txBody>
        </p:sp>
        <p:sp>
          <p:nvSpPr>
            <p:cNvPr id="23581" name="Line 39"/>
            <p:cNvSpPr>
              <a:spLocks noChangeShapeType="1"/>
            </p:cNvSpPr>
            <p:nvPr/>
          </p:nvSpPr>
          <p:spPr bwMode="auto">
            <a:xfrm flipV="1">
              <a:off x="563" y="1378"/>
              <a:ext cx="206" cy="75"/>
            </a:xfrm>
            <a:prstGeom prst="line">
              <a:avLst/>
            </a:prstGeom>
            <a:noFill/>
            <a:ln w="12700" cap="sq">
              <a:solidFill>
                <a:schemeClr val="tx1"/>
              </a:solidFill>
              <a:round/>
              <a:headEnd type="stealth" w="med" len="med"/>
              <a:tailEnd type="stealth" w="med" len="med"/>
            </a:ln>
          </p:spPr>
          <p:txBody>
            <a:bodyPr lIns="3573" tIns="1787" rIns="3573" bIns="1787">
              <a:spAutoFit/>
            </a:bodyPr>
            <a:lstStyle/>
            <a:p>
              <a:endParaRPr lang="en-US"/>
            </a:p>
          </p:txBody>
        </p:sp>
        <p:grpSp>
          <p:nvGrpSpPr>
            <p:cNvPr id="23582" name="Group 62"/>
            <p:cNvGrpSpPr>
              <a:grpSpLocks/>
            </p:cNvGrpSpPr>
            <p:nvPr/>
          </p:nvGrpSpPr>
          <p:grpSpPr bwMode="auto">
            <a:xfrm>
              <a:off x="769" y="889"/>
              <a:ext cx="618" cy="752"/>
              <a:chOff x="769" y="889"/>
              <a:chExt cx="618" cy="752"/>
            </a:xfrm>
          </p:grpSpPr>
          <p:grpSp>
            <p:nvGrpSpPr>
              <p:cNvPr id="23584" name="Group 61"/>
              <p:cNvGrpSpPr>
                <a:grpSpLocks/>
              </p:cNvGrpSpPr>
              <p:nvPr/>
            </p:nvGrpSpPr>
            <p:grpSpPr bwMode="auto">
              <a:xfrm>
                <a:off x="769" y="889"/>
                <a:ext cx="618" cy="752"/>
                <a:chOff x="769" y="889"/>
                <a:chExt cx="618" cy="752"/>
              </a:xfrm>
            </p:grpSpPr>
            <p:sp>
              <p:nvSpPr>
                <p:cNvPr id="23587" name="Oval 42"/>
                <p:cNvSpPr>
                  <a:spLocks noChangeArrowheads="1"/>
                </p:cNvSpPr>
                <p:nvPr/>
              </p:nvSpPr>
              <p:spPr bwMode="auto">
                <a:xfrm>
                  <a:off x="961" y="912"/>
                  <a:ext cx="151" cy="252"/>
                </a:xfrm>
                <a:prstGeom prst="ellipse">
                  <a:avLst/>
                </a:prstGeom>
                <a:solidFill>
                  <a:srgbClr val="FFFFFF"/>
                </a:solidFill>
                <a:ln w="4763">
                  <a:solidFill>
                    <a:srgbClr val="000000"/>
                  </a:solidFill>
                  <a:round/>
                  <a:headEnd/>
                  <a:tailEnd/>
                </a:ln>
              </p:spPr>
              <p:txBody>
                <a:bodyPr lIns="3573" tIns="1787" rIns="3573" bIns="1787">
                  <a:spAutoFit/>
                </a:bodyPr>
                <a:lstStyle/>
                <a:p>
                  <a:endParaRPr lang="en-US">
                    <a:latin typeface="Georgia" pitchFamily="18" charset="0"/>
                  </a:endParaRPr>
                </a:p>
              </p:txBody>
            </p:sp>
            <p:sp>
              <p:nvSpPr>
                <p:cNvPr id="23588" name="Oval 43"/>
                <p:cNvSpPr>
                  <a:spLocks noChangeArrowheads="1"/>
                </p:cNvSpPr>
                <p:nvPr/>
              </p:nvSpPr>
              <p:spPr bwMode="auto">
                <a:xfrm>
                  <a:off x="1084" y="889"/>
                  <a:ext cx="124" cy="205"/>
                </a:xfrm>
                <a:prstGeom prst="ellipse">
                  <a:avLst/>
                </a:prstGeom>
                <a:solidFill>
                  <a:srgbClr val="FFFFFF"/>
                </a:solidFill>
                <a:ln w="4763">
                  <a:solidFill>
                    <a:srgbClr val="000000"/>
                  </a:solidFill>
                  <a:round/>
                  <a:headEnd/>
                  <a:tailEnd/>
                </a:ln>
              </p:spPr>
              <p:txBody>
                <a:bodyPr lIns="3573" tIns="1787" rIns="3573" bIns="1787">
                  <a:spAutoFit/>
                </a:bodyPr>
                <a:lstStyle/>
                <a:p>
                  <a:endParaRPr lang="en-US">
                    <a:latin typeface="Georgia" pitchFamily="18" charset="0"/>
                  </a:endParaRPr>
                </a:p>
              </p:txBody>
            </p:sp>
            <p:sp>
              <p:nvSpPr>
                <p:cNvPr id="23589" name="Oval 44"/>
                <p:cNvSpPr>
                  <a:spLocks noChangeArrowheads="1"/>
                </p:cNvSpPr>
                <p:nvPr/>
              </p:nvSpPr>
              <p:spPr bwMode="auto">
                <a:xfrm>
                  <a:off x="1194" y="1093"/>
                  <a:ext cx="193" cy="320"/>
                </a:xfrm>
                <a:prstGeom prst="ellipse">
                  <a:avLst/>
                </a:prstGeom>
                <a:solidFill>
                  <a:srgbClr val="FFFFFF"/>
                </a:solidFill>
                <a:ln w="4763">
                  <a:solidFill>
                    <a:srgbClr val="000000"/>
                  </a:solidFill>
                  <a:round/>
                  <a:headEnd/>
                  <a:tailEnd/>
                </a:ln>
              </p:spPr>
              <p:txBody>
                <a:bodyPr lIns="3573" tIns="1787" rIns="3573" bIns="1787">
                  <a:spAutoFit/>
                </a:bodyPr>
                <a:lstStyle/>
                <a:p>
                  <a:endParaRPr lang="en-US">
                    <a:latin typeface="Georgia" pitchFamily="18" charset="0"/>
                  </a:endParaRPr>
                </a:p>
              </p:txBody>
            </p:sp>
            <p:sp>
              <p:nvSpPr>
                <p:cNvPr id="23590" name="Oval 45"/>
                <p:cNvSpPr>
                  <a:spLocks noChangeArrowheads="1"/>
                </p:cNvSpPr>
                <p:nvPr/>
              </p:nvSpPr>
              <p:spPr bwMode="auto">
                <a:xfrm>
                  <a:off x="837" y="1230"/>
                  <a:ext cx="220" cy="366"/>
                </a:xfrm>
                <a:prstGeom prst="ellipse">
                  <a:avLst/>
                </a:prstGeom>
                <a:solidFill>
                  <a:srgbClr val="FFFFFF"/>
                </a:solidFill>
                <a:ln w="4763">
                  <a:solidFill>
                    <a:srgbClr val="000000"/>
                  </a:solidFill>
                  <a:round/>
                  <a:headEnd/>
                  <a:tailEnd/>
                </a:ln>
              </p:spPr>
              <p:txBody>
                <a:bodyPr lIns="3573" tIns="1787" rIns="3573" bIns="1787">
                  <a:spAutoFit/>
                </a:bodyPr>
                <a:lstStyle/>
                <a:p>
                  <a:endParaRPr lang="en-US">
                    <a:latin typeface="Georgia" pitchFamily="18" charset="0"/>
                  </a:endParaRPr>
                </a:p>
              </p:txBody>
            </p:sp>
            <p:sp>
              <p:nvSpPr>
                <p:cNvPr id="23591" name="Oval 46"/>
                <p:cNvSpPr>
                  <a:spLocks noChangeArrowheads="1"/>
                </p:cNvSpPr>
                <p:nvPr/>
              </p:nvSpPr>
              <p:spPr bwMode="auto">
                <a:xfrm>
                  <a:off x="1139" y="1362"/>
                  <a:ext cx="165" cy="187"/>
                </a:xfrm>
                <a:prstGeom prst="ellipse">
                  <a:avLst/>
                </a:prstGeom>
                <a:solidFill>
                  <a:srgbClr val="FFFFFF"/>
                </a:solidFill>
                <a:ln w="4763">
                  <a:solidFill>
                    <a:srgbClr val="000000"/>
                  </a:solidFill>
                  <a:round/>
                  <a:headEnd/>
                  <a:tailEnd/>
                </a:ln>
              </p:spPr>
              <p:txBody>
                <a:bodyPr lIns="3573" tIns="1787" rIns="3573" bIns="1787">
                  <a:spAutoFit/>
                </a:bodyPr>
                <a:lstStyle/>
                <a:p>
                  <a:endParaRPr lang="en-US">
                    <a:latin typeface="Georgia" pitchFamily="18" charset="0"/>
                  </a:endParaRPr>
                </a:p>
              </p:txBody>
            </p:sp>
            <p:sp>
              <p:nvSpPr>
                <p:cNvPr id="23592" name="Oval 47"/>
                <p:cNvSpPr>
                  <a:spLocks noChangeArrowheads="1"/>
                </p:cNvSpPr>
                <p:nvPr/>
              </p:nvSpPr>
              <p:spPr bwMode="auto">
                <a:xfrm>
                  <a:off x="782" y="1299"/>
                  <a:ext cx="124" cy="205"/>
                </a:xfrm>
                <a:prstGeom prst="ellipse">
                  <a:avLst/>
                </a:prstGeom>
                <a:solidFill>
                  <a:srgbClr val="FFFFFF"/>
                </a:solidFill>
                <a:ln w="4763">
                  <a:solidFill>
                    <a:srgbClr val="000000"/>
                  </a:solidFill>
                  <a:round/>
                  <a:headEnd/>
                  <a:tailEnd/>
                </a:ln>
              </p:spPr>
              <p:txBody>
                <a:bodyPr lIns="3573" tIns="1787" rIns="3573" bIns="1787">
                  <a:spAutoFit/>
                </a:bodyPr>
                <a:lstStyle/>
                <a:p>
                  <a:endParaRPr lang="en-US">
                    <a:latin typeface="Georgia" pitchFamily="18" charset="0"/>
                  </a:endParaRPr>
                </a:p>
              </p:txBody>
            </p:sp>
            <p:sp>
              <p:nvSpPr>
                <p:cNvPr id="23593" name="Oval 48"/>
                <p:cNvSpPr>
                  <a:spLocks noChangeArrowheads="1"/>
                </p:cNvSpPr>
                <p:nvPr/>
              </p:nvSpPr>
              <p:spPr bwMode="auto">
                <a:xfrm>
                  <a:off x="769" y="1140"/>
                  <a:ext cx="124" cy="205"/>
                </a:xfrm>
                <a:prstGeom prst="ellipse">
                  <a:avLst/>
                </a:prstGeom>
                <a:solidFill>
                  <a:srgbClr val="FFFFFF"/>
                </a:solidFill>
                <a:ln w="4763">
                  <a:solidFill>
                    <a:srgbClr val="000000"/>
                  </a:solidFill>
                  <a:round/>
                  <a:headEnd/>
                  <a:tailEnd/>
                </a:ln>
              </p:spPr>
              <p:txBody>
                <a:bodyPr lIns="3573" tIns="1787" rIns="3573" bIns="1787">
                  <a:spAutoFit/>
                </a:bodyPr>
                <a:lstStyle/>
                <a:p>
                  <a:endParaRPr lang="en-US">
                    <a:latin typeface="Georgia" pitchFamily="18" charset="0"/>
                  </a:endParaRPr>
                </a:p>
              </p:txBody>
            </p:sp>
            <p:sp>
              <p:nvSpPr>
                <p:cNvPr id="23594" name="Oval 49"/>
                <p:cNvSpPr>
                  <a:spLocks noChangeArrowheads="1"/>
                </p:cNvSpPr>
                <p:nvPr/>
              </p:nvSpPr>
              <p:spPr bwMode="auto">
                <a:xfrm>
                  <a:off x="824" y="958"/>
                  <a:ext cx="192" cy="319"/>
                </a:xfrm>
                <a:prstGeom prst="ellipse">
                  <a:avLst/>
                </a:prstGeom>
                <a:solidFill>
                  <a:srgbClr val="FFFFFF"/>
                </a:solidFill>
                <a:ln w="4763">
                  <a:solidFill>
                    <a:srgbClr val="000000"/>
                  </a:solidFill>
                  <a:round/>
                  <a:headEnd/>
                  <a:tailEnd/>
                </a:ln>
              </p:spPr>
              <p:txBody>
                <a:bodyPr lIns="3573" tIns="1787" rIns="3573" bIns="1787">
                  <a:spAutoFit/>
                </a:bodyPr>
                <a:lstStyle/>
                <a:p>
                  <a:endParaRPr lang="en-US">
                    <a:latin typeface="Georgia" pitchFamily="18" charset="0"/>
                  </a:endParaRPr>
                </a:p>
              </p:txBody>
            </p:sp>
            <p:sp>
              <p:nvSpPr>
                <p:cNvPr id="23595" name="Oval 50"/>
                <p:cNvSpPr>
                  <a:spLocks noChangeArrowheads="1"/>
                </p:cNvSpPr>
                <p:nvPr/>
              </p:nvSpPr>
              <p:spPr bwMode="auto">
                <a:xfrm>
                  <a:off x="988" y="1321"/>
                  <a:ext cx="193" cy="320"/>
                </a:xfrm>
                <a:prstGeom prst="ellipse">
                  <a:avLst/>
                </a:prstGeom>
                <a:solidFill>
                  <a:srgbClr val="FFFFFF"/>
                </a:solidFill>
                <a:ln w="4763">
                  <a:solidFill>
                    <a:srgbClr val="000000"/>
                  </a:solidFill>
                  <a:round/>
                  <a:headEnd/>
                  <a:tailEnd/>
                </a:ln>
              </p:spPr>
              <p:txBody>
                <a:bodyPr lIns="3573" tIns="1787" rIns="3573" bIns="1787">
                  <a:spAutoFit/>
                </a:bodyPr>
                <a:lstStyle/>
                <a:p>
                  <a:endParaRPr lang="en-US">
                    <a:latin typeface="Georgia" pitchFamily="18" charset="0"/>
                  </a:endParaRPr>
                </a:p>
              </p:txBody>
            </p:sp>
            <p:sp>
              <p:nvSpPr>
                <p:cNvPr id="23596" name="Oval 51"/>
                <p:cNvSpPr>
                  <a:spLocks noChangeArrowheads="1"/>
                </p:cNvSpPr>
                <p:nvPr/>
              </p:nvSpPr>
              <p:spPr bwMode="auto">
                <a:xfrm>
                  <a:off x="1222" y="981"/>
                  <a:ext cx="151" cy="250"/>
                </a:xfrm>
                <a:prstGeom prst="ellipse">
                  <a:avLst/>
                </a:prstGeom>
                <a:solidFill>
                  <a:srgbClr val="FFFFFF"/>
                </a:solidFill>
                <a:ln w="4763">
                  <a:solidFill>
                    <a:srgbClr val="000000"/>
                  </a:solidFill>
                  <a:round/>
                  <a:headEnd/>
                  <a:tailEnd/>
                </a:ln>
              </p:spPr>
              <p:txBody>
                <a:bodyPr lIns="3573" tIns="1787" rIns="3573" bIns="1787">
                  <a:spAutoFit/>
                </a:bodyPr>
                <a:lstStyle/>
                <a:p>
                  <a:endParaRPr lang="en-US">
                    <a:latin typeface="Georgia" pitchFamily="18" charset="0"/>
                  </a:endParaRPr>
                </a:p>
              </p:txBody>
            </p:sp>
            <p:sp>
              <p:nvSpPr>
                <p:cNvPr id="23597" name="Oval 52"/>
                <p:cNvSpPr>
                  <a:spLocks noChangeArrowheads="1"/>
                </p:cNvSpPr>
                <p:nvPr/>
              </p:nvSpPr>
              <p:spPr bwMode="auto">
                <a:xfrm>
                  <a:off x="1180" y="889"/>
                  <a:ext cx="138" cy="229"/>
                </a:xfrm>
                <a:prstGeom prst="ellipse">
                  <a:avLst/>
                </a:prstGeom>
                <a:solidFill>
                  <a:srgbClr val="FFFFFF"/>
                </a:solidFill>
                <a:ln w="4763">
                  <a:solidFill>
                    <a:srgbClr val="000000"/>
                  </a:solidFill>
                  <a:round/>
                  <a:headEnd/>
                  <a:tailEnd/>
                </a:ln>
              </p:spPr>
              <p:txBody>
                <a:bodyPr lIns="3573" tIns="1787" rIns="3573" bIns="1787">
                  <a:spAutoFit/>
                </a:bodyPr>
                <a:lstStyle/>
                <a:p>
                  <a:endParaRPr lang="en-US">
                    <a:latin typeface="Georgia" pitchFamily="18" charset="0"/>
                  </a:endParaRPr>
                </a:p>
              </p:txBody>
            </p:sp>
            <p:sp>
              <p:nvSpPr>
                <p:cNvPr id="23598" name="Freeform 53"/>
                <p:cNvSpPr>
                  <a:spLocks/>
                </p:cNvSpPr>
                <p:nvPr/>
              </p:nvSpPr>
              <p:spPr bwMode="auto">
                <a:xfrm>
                  <a:off x="819" y="950"/>
                  <a:ext cx="533" cy="593"/>
                </a:xfrm>
                <a:custGeom>
                  <a:avLst/>
                  <a:gdLst>
                    <a:gd name="T0" fmla="*/ 5 w 1689"/>
                    <a:gd name="T1" fmla="*/ 8 h 1178"/>
                    <a:gd name="T2" fmla="*/ 6 w 1689"/>
                    <a:gd name="T3" fmla="*/ 3 h 1178"/>
                    <a:gd name="T4" fmla="*/ 9 w 1689"/>
                    <a:gd name="T5" fmla="*/ 3 h 1178"/>
                    <a:gd name="T6" fmla="*/ 11 w 1689"/>
                    <a:gd name="T7" fmla="*/ 0 h 1178"/>
                    <a:gd name="T8" fmla="*/ 14 w 1689"/>
                    <a:gd name="T9" fmla="*/ 9 h 1178"/>
                    <a:gd name="T10" fmla="*/ 15 w 1689"/>
                    <a:gd name="T11" fmla="*/ 7 h 1178"/>
                    <a:gd name="T12" fmla="*/ 16 w 1689"/>
                    <a:gd name="T13" fmla="*/ 8 h 1178"/>
                    <a:gd name="T14" fmla="*/ 16 w 1689"/>
                    <a:gd name="T15" fmla="*/ 30 h 1178"/>
                    <a:gd name="T16" fmla="*/ 17 w 1689"/>
                    <a:gd name="T17" fmla="*/ 34 h 1178"/>
                    <a:gd name="T18" fmla="*/ 15 w 1689"/>
                    <a:gd name="T19" fmla="*/ 51 h 1178"/>
                    <a:gd name="T20" fmla="*/ 14 w 1689"/>
                    <a:gd name="T21" fmla="*/ 39 h 1178"/>
                    <a:gd name="T22" fmla="*/ 14 w 1689"/>
                    <a:gd name="T23" fmla="*/ 45 h 1178"/>
                    <a:gd name="T24" fmla="*/ 12 w 1689"/>
                    <a:gd name="T25" fmla="*/ 69 h 1178"/>
                    <a:gd name="T26" fmla="*/ 5 w 1689"/>
                    <a:gd name="T27" fmla="*/ 76 h 1178"/>
                    <a:gd name="T28" fmla="*/ 2 w 1689"/>
                    <a:gd name="T29" fmla="*/ 71 h 1178"/>
                    <a:gd name="T30" fmla="*/ 1 w 1689"/>
                    <a:gd name="T31" fmla="*/ 56 h 1178"/>
                    <a:gd name="T32" fmla="*/ 1 w 1689"/>
                    <a:gd name="T33" fmla="*/ 41 h 1178"/>
                    <a:gd name="T34" fmla="*/ 0 w 1689"/>
                    <a:gd name="T35" fmla="*/ 28 h 1178"/>
                    <a:gd name="T36" fmla="*/ 5 w 1689"/>
                    <a:gd name="T37" fmla="*/ 8 h 117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89"/>
                    <a:gd name="T58" fmla="*/ 0 h 1178"/>
                    <a:gd name="T59" fmla="*/ 1689 w 1689"/>
                    <a:gd name="T60" fmla="*/ 1178 h 117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89" h="1178">
                      <a:moveTo>
                        <a:pt x="521" y="119"/>
                      </a:moveTo>
                      <a:lnTo>
                        <a:pt x="591" y="34"/>
                      </a:lnTo>
                      <a:lnTo>
                        <a:pt x="907" y="40"/>
                      </a:lnTo>
                      <a:lnTo>
                        <a:pt x="1130" y="0"/>
                      </a:lnTo>
                      <a:lnTo>
                        <a:pt x="1412" y="142"/>
                      </a:lnTo>
                      <a:lnTo>
                        <a:pt x="1553" y="102"/>
                      </a:lnTo>
                      <a:lnTo>
                        <a:pt x="1629" y="119"/>
                      </a:lnTo>
                      <a:lnTo>
                        <a:pt x="1646" y="468"/>
                      </a:lnTo>
                      <a:lnTo>
                        <a:pt x="1689" y="525"/>
                      </a:lnTo>
                      <a:lnTo>
                        <a:pt x="1559" y="795"/>
                      </a:lnTo>
                      <a:lnTo>
                        <a:pt x="1418" y="610"/>
                      </a:lnTo>
                      <a:lnTo>
                        <a:pt x="1379" y="706"/>
                      </a:lnTo>
                      <a:lnTo>
                        <a:pt x="1179" y="1077"/>
                      </a:lnTo>
                      <a:lnTo>
                        <a:pt x="511" y="1178"/>
                      </a:lnTo>
                      <a:lnTo>
                        <a:pt x="163" y="1106"/>
                      </a:lnTo>
                      <a:lnTo>
                        <a:pt x="53" y="875"/>
                      </a:lnTo>
                      <a:lnTo>
                        <a:pt x="53" y="638"/>
                      </a:lnTo>
                      <a:lnTo>
                        <a:pt x="0" y="440"/>
                      </a:lnTo>
                      <a:lnTo>
                        <a:pt x="521" y="119"/>
                      </a:lnTo>
                      <a:close/>
                    </a:path>
                  </a:pathLst>
                </a:custGeom>
                <a:solidFill>
                  <a:srgbClr val="FFFFFF"/>
                </a:solidFill>
                <a:ln w="9525">
                  <a:noFill/>
                  <a:round/>
                  <a:headEnd/>
                  <a:tailEnd/>
                </a:ln>
              </p:spPr>
              <p:txBody>
                <a:bodyPr lIns="3573" tIns="1787" rIns="3573" bIns="1787">
                  <a:spAutoFit/>
                </a:bodyPr>
                <a:lstStyle/>
                <a:p>
                  <a:endParaRPr lang="en-US"/>
                </a:p>
              </p:txBody>
            </p:sp>
          </p:grpSp>
          <p:sp>
            <p:nvSpPr>
              <p:cNvPr id="23585" name="Text Box 54"/>
              <p:cNvSpPr txBox="1">
                <a:spLocks noChangeArrowheads="1"/>
              </p:cNvSpPr>
              <p:nvPr/>
            </p:nvSpPr>
            <p:spPr bwMode="auto">
              <a:xfrm>
                <a:off x="978" y="1136"/>
                <a:ext cx="194" cy="156"/>
              </a:xfrm>
              <a:prstGeom prst="rect">
                <a:avLst/>
              </a:prstGeom>
              <a:noFill/>
              <a:ln w="12700" cap="sq">
                <a:noFill/>
                <a:miter lim="800000"/>
                <a:headEnd/>
                <a:tailEnd/>
              </a:ln>
            </p:spPr>
            <p:txBody>
              <a:bodyPr lIns="3573" tIns="1787" rIns="3573" bIns="1787">
                <a:spAutoFit/>
              </a:bodyPr>
              <a:lstStyle/>
              <a:p>
                <a:pPr algn="ctr" defTabSz="609600"/>
                <a:endParaRPr lang="en-US" sz="1600">
                  <a:latin typeface="Times New Roman" pitchFamily="18" charset="0"/>
                </a:endParaRPr>
              </a:p>
            </p:txBody>
          </p:sp>
          <p:sp>
            <p:nvSpPr>
              <p:cNvPr id="23586" name="Text Box 55"/>
              <p:cNvSpPr txBox="1">
                <a:spLocks noChangeArrowheads="1"/>
              </p:cNvSpPr>
              <p:nvPr/>
            </p:nvSpPr>
            <p:spPr bwMode="auto">
              <a:xfrm>
                <a:off x="807" y="1039"/>
                <a:ext cx="511" cy="311"/>
              </a:xfrm>
              <a:prstGeom prst="rect">
                <a:avLst/>
              </a:prstGeom>
              <a:noFill/>
              <a:ln w="12700" cap="sq">
                <a:noFill/>
                <a:miter lim="800000"/>
                <a:headEnd/>
                <a:tailEnd/>
              </a:ln>
            </p:spPr>
            <p:txBody>
              <a:bodyPr lIns="3573" tIns="1787" rIns="3573" bIns="1787">
                <a:spAutoFit/>
              </a:bodyPr>
              <a:lstStyle/>
              <a:p>
                <a:pPr algn="ctr" defTabSz="609600"/>
                <a:r>
                  <a:rPr lang="en-US" sz="1600">
                    <a:latin typeface="Times New Roman" pitchFamily="18" charset="0"/>
                  </a:rPr>
                  <a:t>Intranet</a:t>
                </a:r>
              </a:p>
              <a:p>
                <a:pPr algn="ctr" defTabSz="609600"/>
                <a:r>
                  <a:rPr lang="en-US" sz="1600">
                    <a:latin typeface="Times New Roman" pitchFamily="18" charset="0"/>
                  </a:rPr>
                  <a:t>Extranet</a:t>
                </a:r>
              </a:p>
            </p:txBody>
          </p:sp>
        </p:grpSp>
        <p:sp>
          <p:nvSpPr>
            <p:cNvPr id="23583" name="Text Box 57"/>
            <p:cNvSpPr txBox="1">
              <a:spLocks noChangeArrowheads="1"/>
            </p:cNvSpPr>
            <p:nvPr/>
          </p:nvSpPr>
          <p:spPr bwMode="auto">
            <a:xfrm>
              <a:off x="2540" y="2471"/>
              <a:ext cx="363" cy="88"/>
            </a:xfrm>
            <a:prstGeom prst="rect">
              <a:avLst/>
            </a:prstGeom>
            <a:noFill/>
            <a:ln w="28575">
              <a:noFill/>
              <a:miter lim="800000"/>
              <a:headEnd/>
              <a:tailEnd/>
            </a:ln>
          </p:spPr>
          <p:txBody>
            <a:bodyPr lIns="3573" tIns="1787" rIns="3573" bIns="1787">
              <a:spAutoFit/>
            </a:bodyPr>
            <a:lstStyle/>
            <a:p>
              <a:pPr defTabSz="609600">
                <a:spcBef>
                  <a:spcPct val="50000"/>
                </a:spcBef>
                <a:buClr>
                  <a:schemeClr val="accent2"/>
                </a:buClr>
                <a:buSzPct val="80000"/>
                <a:buFont typeface="Wingdings" pitchFamily="2" charset="2"/>
                <a:buNone/>
              </a:pPr>
              <a:r>
                <a:rPr lang="en-US" sz="900" b="1"/>
                <a:t>Tier 2</a:t>
              </a:r>
            </a:p>
          </p:txBody>
        </p:sp>
      </p:grpSp>
      <p:sp>
        <p:nvSpPr>
          <p:cNvPr id="23555"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23556"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ChangeArrowheads="1"/>
          </p:cNvSpPr>
          <p:nvPr/>
        </p:nvSpPr>
        <p:spPr bwMode="auto">
          <a:xfrm>
            <a:off x="1219200" y="228600"/>
            <a:ext cx="7405688" cy="549275"/>
          </a:xfrm>
          <a:prstGeom prst="rect">
            <a:avLst/>
          </a:prstGeom>
          <a:noFill/>
          <a:ln w="9525">
            <a:noFill/>
            <a:miter lim="800000"/>
            <a:headEnd/>
            <a:tailEnd/>
          </a:ln>
        </p:spPr>
        <p:txBody>
          <a:bodyPr wrap="none">
            <a:spAutoFit/>
          </a:bodyPr>
          <a:lstStyle/>
          <a:p>
            <a:r>
              <a:rPr lang="en-US" sz="3000" b="1">
                <a:solidFill>
                  <a:srgbClr val="A50021"/>
                </a:solidFill>
                <a:latin typeface="Verdana" pitchFamily="34" charset="0"/>
              </a:rPr>
              <a:t>Web Server: Cognos 10 Gateways</a:t>
            </a:r>
          </a:p>
        </p:txBody>
      </p:sp>
      <p:sp>
        <p:nvSpPr>
          <p:cNvPr id="24578" name="Rectangle 3"/>
          <p:cNvSpPr>
            <a:spLocks noChangeArrowheads="1"/>
          </p:cNvSpPr>
          <p:nvPr/>
        </p:nvSpPr>
        <p:spPr bwMode="auto">
          <a:xfrm>
            <a:off x="228600" y="762000"/>
            <a:ext cx="9023350" cy="3937000"/>
          </a:xfrm>
          <a:prstGeom prst="rect">
            <a:avLst/>
          </a:prstGeom>
          <a:noFill/>
          <a:ln w="9525">
            <a:noFill/>
            <a:miter lim="800000"/>
            <a:headEnd/>
            <a:tailEnd/>
          </a:ln>
        </p:spPr>
        <p:txBody>
          <a:bodyPr>
            <a:spAutoFit/>
          </a:bodyPr>
          <a:lstStyle/>
          <a:p>
            <a:r>
              <a:rPr lang="en-US">
                <a:latin typeface="Verdana" pitchFamily="34" charset="0"/>
              </a:rPr>
              <a:t>The Cognos 10 Web server tier contains one or more Cognos 10 gateways.</a:t>
            </a:r>
          </a:p>
          <a:p>
            <a:r>
              <a:rPr lang="en-US">
                <a:latin typeface="Verdana" pitchFamily="34" charset="0"/>
              </a:rPr>
              <a:t>Web communication in Cognos 10 is typically through gateways, which reside on one or more Web servers. A gateway is an extension of a Web server program that transfers information from the Web server to another server.</a:t>
            </a:r>
          </a:p>
          <a:p>
            <a:r>
              <a:rPr lang="en-US">
                <a:latin typeface="Verdana" pitchFamily="34" charset="0"/>
              </a:rPr>
              <a:t>When a Cognos 10 gateway receives a request, it</a:t>
            </a:r>
          </a:p>
          <a:p>
            <a:r>
              <a:rPr lang="en-US">
                <a:latin typeface="Verdana" pitchFamily="34" charset="0"/>
              </a:rPr>
              <a:t>• encrypts passwords to ensure security</a:t>
            </a:r>
          </a:p>
          <a:p>
            <a:r>
              <a:rPr lang="en-US">
                <a:latin typeface="Verdana" pitchFamily="34" charset="0"/>
              </a:rPr>
              <a:t>• extracts information needed to submit the request to a Cognos 10 server</a:t>
            </a:r>
          </a:p>
          <a:p>
            <a:r>
              <a:rPr lang="en-US">
                <a:latin typeface="Verdana" pitchFamily="34" charset="0"/>
              </a:rPr>
              <a:t>• attaches environment variables for the Web server</a:t>
            </a:r>
          </a:p>
          <a:p>
            <a:r>
              <a:rPr lang="en-US">
                <a:latin typeface="Verdana" pitchFamily="34" charset="0"/>
              </a:rPr>
              <a:t>• adds a default namespace to the request to ensure that the server authenticates the user in the correct namespace</a:t>
            </a:r>
          </a:p>
          <a:p>
            <a:r>
              <a:rPr lang="en-US">
                <a:latin typeface="Verdana" pitchFamily="34" charset="0"/>
              </a:rPr>
              <a:t>• passes requests to a Cognos 10 dispatcher for processing</a:t>
            </a:r>
          </a:p>
          <a:p>
            <a:endParaRPr lang="en-US">
              <a:latin typeface="Georgia" pitchFamily="18" charset="0"/>
            </a:endParaRPr>
          </a:p>
          <a:p>
            <a:endParaRPr lang="en-US">
              <a:latin typeface="Georgia" pitchFamily="18" charset="0"/>
            </a:endParaRPr>
          </a:p>
        </p:txBody>
      </p:sp>
      <p:sp>
        <p:nvSpPr>
          <p:cNvPr id="24579"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24580"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57"/>
          <p:cNvSpPr txBox="1">
            <a:spLocks noChangeArrowheads="1"/>
          </p:cNvSpPr>
          <p:nvPr/>
        </p:nvSpPr>
        <p:spPr bwMode="auto">
          <a:xfrm>
            <a:off x="1676400" y="152400"/>
            <a:ext cx="5197475" cy="406400"/>
          </a:xfrm>
          <a:prstGeom prst="rect">
            <a:avLst/>
          </a:prstGeom>
          <a:noFill/>
          <a:ln w="9525">
            <a:noFill/>
            <a:miter lim="800000"/>
            <a:headEnd/>
            <a:tailEnd/>
          </a:ln>
        </p:spPr>
        <p:txBody>
          <a:bodyPr/>
          <a:lstStyle/>
          <a:p>
            <a:pPr algn="ctr"/>
            <a:r>
              <a:rPr lang="en-US" sz="3000" b="1">
                <a:solidFill>
                  <a:srgbClr val="A50021"/>
                </a:solidFill>
                <a:latin typeface="Verdana" pitchFamily="34" charset="0"/>
              </a:rPr>
              <a:t>Tier 2: Application</a:t>
            </a:r>
          </a:p>
        </p:txBody>
      </p:sp>
      <p:pic>
        <p:nvPicPr>
          <p:cNvPr id="25602" name="Picture 3"/>
          <p:cNvPicPr>
            <a:picLocks noChangeAspect="1" noChangeArrowheads="1"/>
          </p:cNvPicPr>
          <p:nvPr/>
        </p:nvPicPr>
        <p:blipFill>
          <a:blip r:embed="rId2"/>
          <a:srcRect/>
          <a:stretch>
            <a:fillRect/>
          </a:stretch>
        </p:blipFill>
        <p:spPr bwMode="auto">
          <a:xfrm>
            <a:off x="609600" y="1371600"/>
            <a:ext cx="7924800" cy="4572000"/>
          </a:xfrm>
          <a:prstGeom prst="rect">
            <a:avLst/>
          </a:prstGeom>
          <a:noFill/>
          <a:ln w="9525">
            <a:noFill/>
            <a:miter lim="800000"/>
            <a:headEnd/>
            <a:tailEnd/>
          </a:ln>
        </p:spPr>
      </p:pic>
      <p:sp>
        <p:nvSpPr>
          <p:cNvPr id="25603" name="Footer Placeholder 1"/>
          <p:cNvSpPr txBox="1">
            <a:spLocks noGrp="1"/>
          </p:cNvSpPr>
          <p:nvPr/>
        </p:nvSpPr>
        <p:spPr bwMode="auto">
          <a:xfrm>
            <a:off x="304800" y="6410325"/>
            <a:ext cx="3581400" cy="366713"/>
          </a:xfrm>
          <a:prstGeom prst="rect">
            <a:avLst/>
          </a:prstGeom>
          <a:noFill/>
          <a:ln w="9525">
            <a:noFill/>
            <a:miter lim="800000"/>
            <a:headEnd/>
            <a:tailEnd/>
          </a:ln>
        </p:spPr>
        <p:txBody>
          <a:bodyPr/>
          <a:lstStyle/>
          <a:p>
            <a:r>
              <a:rPr lang="en-US" sz="1200">
                <a:solidFill>
                  <a:srgbClr val="FFFFFF"/>
                </a:solidFill>
                <a:latin typeface="Georgia" pitchFamily="18" charset="0"/>
              </a:rPr>
              <a:t>Cognos.trainer@gmail.com</a:t>
            </a:r>
          </a:p>
        </p:txBody>
      </p:sp>
      <p:sp>
        <p:nvSpPr>
          <p:cNvPr id="25604" name="Date Placeholder 4"/>
          <p:cNvSpPr txBox="1">
            <a:spLocks noGrp="1"/>
          </p:cNvSpPr>
          <p:nvPr/>
        </p:nvSpPr>
        <p:spPr bwMode="auto">
          <a:xfrm>
            <a:off x="5791200" y="6405563"/>
            <a:ext cx="3044825" cy="365125"/>
          </a:xfrm>
          <a:prstGeom prst="rect">
            <a:avLst/>
          </a:prstGeom>
          <a:noFill/>
          <a:ln w="9525">
            <a:noFill/>
            <a:miter lim="800000"/>
            <a:headEnd/>
            <a:tailEnd/>
          </a:ln>
        </p:spPr>
        <p:txBody>
          <a:bodyPr/>
          <a:lstStyle/>
          <a:p>
            <a:pPr algn="r"/>
            <a:r>
              <a:rPr lang="en-US" sz="1400">
                <a:solidFill>
                  <a:srgbClr val="FFFFFF"/>
                </a:solidFill>
                <a:latin typeface="Verdana" pitchFamily="34" charset="0"/>
              </a:rPr>
              <a:t>+91-8095001166</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560</TotalTime>
  <Words>981</Words>
  <Application>Microsoft Office PowerPoint</Application>
  <PresentationFormat>On-screen Show (4:3)</PresentationFormat>
  <Paragraphs>218</Paragraphs>
  <Slides>27</Slides>
  <Notes>9</Notes>
  <HiddenSlides>0</HiddenSlides>
  <MMClips>0</MMClips>
  <ScaleCrop>false</ScaleCrop>
  <HeadingPairs>
    <vt:vector size="6" baseType="variant">
      <vt:variant>
        <vt:lpstr>Fonts Used</vt:lpstr>
      </vt:variant>
      <vt:variant>
        <vt:i4>8</vt:i4>
      </vt:variant>
      <vt:variant>
        <vt:lpstr>Design Template</vt:lpstr>
      </vt:variant>
      <vt:variant>
        <vt:i4>12</vt:i4>
      </vt:variant>
      <vt:variant>
        <vt:lpstr>Slide Titles</vt:lpstr>
      </vt:variant>
      <vt:variant>
        <vt:i4>27</vt:i4>
      </vt:variant>
    </vt:vector>
  </HeadingPairs>
  <TitlesOfParts>
    <vt:vector size="47" baseType="lpstr">
      <vt:lpstr>Arial</vt:lpstr>
      <vt:lpstr>Georgia</vt:lpstr>
      <vt:lpstr>Wingdings 2</vt:lpstr>
      <vt:lpstr>Wingdings</vt:lpstr>
      <vt:lpstr>Calibri</vt:lpstr>
      <vt:lpstr>Verdana</vt:lpstr>
      <vt:lpstr>Times New Roman</vt:lpstr>
      <vt:lpstr>Tahoma</vt:lpstr>
      <vt:lpstr>Civic</vt:lpstr>
      <vt:lpstr>Civic</vt:lpstr>
      <vt:lpstr>Civic</vt:lpstr>
      <vt:lpstr>Civic</vt:lpstr>
      <vt:lpstr>Civic</vt:lpstr>
      <vt:lpstr>Civic</vt:lpstr>
      <vt:lpstr>Civic</vt:lpstr>
      <vt:lpstr>Civic</vt:lpstr>
      <vt:lpstr>Civic</vt:lpstr>
      <vt:lpstr>Civic</vt:lpstr>
      <vt:lpstr>Civic</vt:lpstr>
      <vt:lpstr>Civic</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vector>
  </TitlesOfParts>
  <Company>Cognizant Technology Solutions India Pvt.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180439</dc:creator>
  <cp:lastModifiedBy>administrator</cp:lastModifiedBy>
  <cp:revision>72</cp:revision>
  <dcterms:created xsi:type="dcterms:W3CDTF">2008-09-19T04:04:34Z</dcterms:created>
  <dcterms:modified xsi:type="dcterms:W3CDTF">2011-02-19T12:41:42Z</dcterms:modified>
</cp:coreProperties>
</file>